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60" r:id="rId2"/>
    <p:sldId id="422" r:id="rId3"/>
    <p:sldId id="421" r:id="rId4"/>
    <p:sldId id="431" r:id="rId5"/>
    <p:sldId id="419" r:id="rId6"/>
    <p:sldId id="420" r:id="rId7"/>
    <p:sldId id="423" r:id="rId8"/>
    <p:sldId id="430" r:id="rId9"/>
    <p:sldId id="413" r:id="rId10"/>
    <p:sldId id="432" r:id="rId11"/>
    <p:sldId id="408" r:id="rId12"/>
    <p:sldId id="435" r:id="rId13"/>
    <p:sldId id="433" r:id="rId14"/>
    <p:sldId id="434" r:id="rId15"/>
    <p:sldId id="402" r:id="rId16"/>
    <p:sldId id="399" r:id="rId17"/>
    <p:sldId id="436" r:id="rId18"/>
    <p:sldId id="437" r:id="rId19"/>
    <p:sldId id="438" r:id="rId20"/>
    <p:sldId id="439" r:id="rId21"/>
    <p:sldId id="428" r:id="rId22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anying Zhu" initials="WZ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BE3C"/>
    <a:srgbClr val="2DAF88"/>
    <a:srgbClr val="64D2AA"/>
    <a:srgbClr val="2B373F"/>
    <a:srgbClr val="256754"/>
    <a:srgbClr val="1D2529"/>
    <a:srgbClr val="0096CD"/>
    <a:srgbClr val="556E7D"/>
    <a:srgbClr val="EAEAEA"/>
    <a:srgbClr val="0099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97" autoAdjust="0"/>
    <p:restoredTop sz="77311" autoAdjust="0"/>
  </p:normalViewPr>
  <p:slideViewPr>
    <p:cSldViewPr snapToObjects="1">
      <p:cViewPr varScale="1">
        <p:scale>
          <a:sx n="74" d="100"/>
          <a:sy n="74" d="100"/>
        </p:scale>
        <p:origin x="398" y="72"/>
      </p:cViewPr>
      <p:guideLst/>
    </p:cSldViewPr>
  </p:slideViewPr>
  <p:outlineViewPr>
    <p:cViewPr>
      <p:scale>
        <a:sx n="33" d="100"/>
        <a:sy n="33" d="100"/>
      </p:scale>
      <p:origin x="0" y="-293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Objects="1">
      <p:cViewPr varScale="1">
        <p:scale>
          <a:sx n="93" d="100"/>
          <a:sy n="93" d="100"/>
        </p:scale>
        <p:origin x="3581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734" y="0"/>
            <a:ext cx="3038145" cy="465743"/>
          </a:xfrm>
          <a:prstGeom prst="rect">
            <a:avLst/>
          </a:prstGeom>
        </p:spPr>
        <p:txBody>
          <a:bodyPr vert="horz" lIns="88139" tIns="44070" rIns="88139" bIns="44070" rtlCol="0"/>
          <a:lstStyle>
            <a:lvl1pPr algn="r">
              <a:defRPr sz="1200"/>
            </a:lvl1pPr>
          </a:lstStyle>
          <a:p>
            <a:fld id="{750FF8F9-299B-4804-BDC5-8CD63682E139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734" y="8830658"/>
            <a:ext cx="3038145" cy="465742"/>
          </a:xfrm>
          <a:prstGeom prst="rect">
            <a:avLst/>
          </a:prstGeom>
        </p:spPr>
        <p:txBody>
          <a:bodyPr vert="horz" lIns="88139" tIns="44070" rIns="88139" bIns="44070" rtlCol="0" anchor="b"/>
          <a:lstStyle>
            <a:lvl1pPr algn="r">
              <a:defRPr sz="1200"/>
            </a:lvl1pPr>
          </a:lstStyle>
          <a:p>
            <a:fld id="{BAAA5DE9-B909-44A1-B3AE-A411FE98D5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092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92CCDB36-039D-1C4C-A35B-7671275203E6}" type="datetimeFigureOut">
              <a:rPr lang="en-US" smtClean="0"/>
              <a:t>9/10/2019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4232260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ACE0C098-DAE3-6C46-B223-F805D61D5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52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spcAft>
        <a:spcPts val="60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688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931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112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85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681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101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1337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5128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227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7745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669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3987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923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78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360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378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E0C098-DAE3-6C46-B223-F805D61D532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30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Dark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A06D048-6454-4DE9-B32A-8B4234499B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5483" b="35459"/>
          <a:stretch>
            <a:fillRect/>
          </a:stretch>
        </p:blipFill>
        <p:spPr>
          <a:xfrm flipH="1">
            <a:off x="0" y="-1"/>
            <a:ext cx="12192000" cy="6860680"/>
          </a:xfrm>
          <a:prstGeom prst="rect">
            <a:avLst/>
          </a:prstGeom>
        </p:spPr>
      </p:pic>
      <p:sp>
        <p:nvSpPr>
          <p:cNvPr id="12" name="Chevron 31"/>
          <p:cNvSpPr/>
          <p:nvPr userDrawn="1"/>
        </p:nvSpPr>
        <p:spPr>
          <a:xfrm flipH="1">
            <a:off x="4438750" y="4428340"/>
            <a:ext cx="245428" cy="720082"/>
          </a:xfrm>
          <a:prstGeom prst="chevron">
            <a:avLst>
              <a:gd name="adj" fmla="val 63577"/>
            </a:avLst>
          </a:prstGeom>
          <a:solidFill>
            <a:srgbClr val="25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223792" y="1124744"/>
            <a:ext cx="0" cy="244827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720BEC6D-FEBC-4324-AD88-623B90D934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1085216" y="958132"/>
            <a:ext cx="2426705" cy="2953944"/>
          </a:xfrm>
          <a:prstGeom prst="rect">
            <a:avLst/>
          </a:prstGeom>
        </p:spPr>
      </p:pic>
      <p:sp>
        <p:nvSpPr>
          <p:cNvPr id="20" name="Chevron 30"/>
          <p:cNvSpPr/>
          <p:nvPr userDrawn="1"/>
        </p:nvSpPr>
        <p:spPr>
          <a:xfrm flipH="1">
            <a:off x="8184605" y="4428342"/>
            <a:ext cx="245428" cy="720080"/>
          </a:xfrm>
          <a:prstGeom prst="chevron">
            <a:avLst>
              <a:gd name="adj" fmla="val 63577"/>
            </a:avLst>
          </a:pr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31"/>
          <p:cNvSpPr>
            <a:spLocks noGrp="1"/>
          </p:cNvSpPr>
          <p:nvPr>
            <p:ph type="title" hasCustomPrompt="1"/>
          </p:nvPr>
        </p:nvSpPr>
        <p:spPr>
          <a:xfrm>
            <a:off x="5018341" y="1844824"/>
            <a:ext cx="6550267" cy="1300117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[PRESENTATION TITLE]</a:t>
            </a:r>
            <a:endParaRPr lang="en-US"/>
          </a:p>
        </p:txBody>
      </p:sp>
      <p:sp>
        <p:nvSpPr>
          <p:cNvPr id="26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5018342" y="1530892"/>
            <a:ext cx="6550266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[SUBTITLE]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8341" y="1216960"/>
            <a:ext cx="6550267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Bennett Jones/Bennett Jones Academy [CHOOSE ONE]</a:t>
            </a:r>
            <a:endParaRPr lang="en-US"/>
          </a:p>
        </p:txBody>
      </p:sp>
      <p:sp>
        <p:nvSpPr>
          <p:cNvPr id="16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798790" y="4365104"/>
            <a:ext cx="3025775" cy="8000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Presented to</a:t>
            </a:r>
            <a:endParaRPr lang="en-US"/>
          </a:p>
        </p:txBody>
      </p:sp>
      <p:sp>
        <p:nvSpPr>
          <p:cNvPr id="17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8618741" y="4365104"/>
            <a:ext cx="3382759" cy="80004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 sz="16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/>
            </a:pPr>
            <a:r>
              <a:rPr lang="en-US" smtClean="0"/>
              <a:t>Presenters</a:t>
            </a:r>
          </a:p>
        </p:txBody>
      </p:sp>
    </p:spTree>
    <p:extLst>
      <p:ext uri="{BB962C8B-B14F-4D97-AF65-F5344CB8AC3E}">
        <p14:creationId xmlns:p14="http://schemas.microsoft.com/office/powerpoint/2010/main" val="137147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 b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574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 b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99229" y="951470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30A1296-7497-4DA9-917C-D30384EDAA8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099229" y="2707593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823AA8B-5003-49FA-BC03-1C2B8A0AC12A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6099229" y="4492821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4" name="Straight Connector 13"/>
          <p:cNvCxnSpPr/>
          <p:nvPr userDrawn="1"/>
        </p:nvCxnSpPr>
        <p:spPr>
          <a:xfrm flipH="1">
            <a:off x="6099230" y="2498777"/>
            <a:ext cx="53253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H="1">
            <a:off x="6099230" y="4273235"/>
            <a:ext cx="5325362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41"/>
          <p:cNvSpPr>
            <a:spLocks noGrp="1"/>
          </p:cNvSpPr>
          <p:nvPr>
            <p:ph type="body" sz="quarter" idx="29" hasCustomPrompt="1"/>
          </p:nvPr>
        </p:nvSpPr>
        <p:spPr>
          <a:xfrm>
            <a:off x="7893438" y="4527681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Contact Person</a:t>
            </a:r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6100237" y="2243781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E81246-6274-453E-8EE1-C96AAAB56787}"/>
              </a:ext>
            </a:extLst>
          </p:cNvPr>
          <p:cNvSpPr/>
          <p:nvPr userDrawn="1"/>
        </p:nvSpPr>
        <p:spPr>
          <a:xfrm>
            <a:off x="6100237" y="3999904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78AEAA-A5DE-4FC6-B073-38C0F65BAA34}"/>
              </a:ext>
            </a:extLst>
          </p:cNvPr>
          <p:cNvSpPr/>
          <p:nvPr userDrawn="1"/>
        </p:nvSpPr>
        <p:spPr>
          <a:xfrm>
            <a:off x="6100237" y="5785132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 Placeholder 41"/>
          <p:cNvSpPr>
            <a:spLocks noGrp="1"/>
          </p:cNvSpPr>
          <p:nvPr>
            <p:ph type="body" sz="quarter" idx="35" hasCustomPrompt="1"/>
          </p:nvPr>
        </p:nvSpPr>
        <p:spPr>
          <a:xfrm>
            <a:off x="7893438" y="2757156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Contact Person</a:t>
            </a:r>
            <a:endParaRPr lang="en-US"/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7896200" y="980686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Contact Person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642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 b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logo">
            <a:extLst>
              <a:ext uri="{FF2B5EF4-FFF2-40B4-BE49-F238E27FC236}">
                <a16:creationId xmlns:a16="http://schemas.microsoft.com/office/drawing/2014/main" id="{3C1FDAF7-4A88-40CE-8093-798B7AA444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0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6099229" y="2636912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6100237" y="3929223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7896200" y="2666128"/>
            <a:ext cx="2929659" cy="730035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Contact Person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47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defRPr sz="2400"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401477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009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Li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0096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66976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F4CC95-605F-40CF-BF2A-8BECE287C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Charc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D6F4CC95-605F-40CF-BF2A-8BECE287C2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025060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55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hevron 30"/>
          <p:cNvSpPr/>
          <p:nvPr userDrawn="1"/>
        </p:nvSpPr>
        <p:spPr>
          <a:xfrm flipH="1">
            <a:off x="8184605" y="4428342"/>
            <a:ext cx="245428" cy="720080"/>
          </a:xfrm>
          <a:prstGeom prst="chevron">
            <a:avLst>
              <a:gd name="adj" fmla="val 63577"/>
            </a:avLst>
          </a:prstGeom>
          <a:solidFill>
            <a:srgbClr val="2DA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31"/>
          <p:cNvSpPr/>
          <p:nvPr userDrawn="1"/>
        </p:nvSpPr>
        <p:spPr>
          <a:xfrm flipH="1">
            <a:off x="4440189" y="4428340"/>
            <a:ext cx="245428" cy="720082"/>
          </a:xfrm>
          <a:prstGeom prst="chevron">
            <a:avLst>
              <a:gd name="adj" fmla="val 63577"/>
            </a:avLst>
          </a:prstGeom>
          <a:solidFill>
            <a:srgbClr val="2567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798790" y="4365104"/>
            <a:ext cx="3025775" cy="80004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Font typeface="Arial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Presented to</a:t>
            </a:r>
            <a:endParaRPr lang="en-US"/>
          </a:p>
        </p:txBody>
      </p:sp>
      <p:sp>
        <p:nvSpPr>
          <p:cNvPr id="23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8618741" y="4365104"/>
            <a:ext cx="3382759" cy="800040"/>
          </a:xfrm>
        </p:spPr>
        <p:txBody>
          <a:bodyPr anchor="t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 sz="1600">
                <a:solidFill>
                  <a:schemeClr val="tx2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80000"/>
              <a:buFont typeface="Arial" charset="0"/>
              <a:buNone/>
              <a:defRPr/>
            </a:pPr>
            <a:r>
              <a:rPr lang="en-US" smtClean="0"/>
              <a:t>Presenters</a:t>
            </a:r>
          </a:p>
        </p:txBody>
      </p:sp>
      <p:sp>
        <p:nvSpPr>
          <p:cNvPr id="25" name="Title 31"/>
          <p:cNvSpPr>
            <a:spLocks noGrp="1"/>
          </p:cNvSpPr>
          <p:nvPr>
            <p:ph type="title" hasCustomPrompt="1"/>
          </p:nvPr>
        </p:nvSpPr>
        <p:spPr>
          <a:xfrm>
            <a:off x="5018341" y="1844824"/>
            <a:ext cx="6550267" cy="1300117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[PRESENTATION TITLE]</a:t>
            </a:r>
            <a:endParaRPr lang="en-US"/>
          </a:p>
        </p:txBody>
      </p:sp>
      <p:sp>
        <p:nvSpPr>
          <p:cNvPr id="26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5018342" y="1530892"/>
            <a:ext cx="6550266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[SUBTITLE]</a:t>
            </a:r>
            <a:endParaRPr lang="en-US"/>
          </a:p>
        </p:txBody>
      </p:sp>
      <p:sp>
        <p:nvSpPr>
          <p:cNvPr id="2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018341" y="1216960"/>
            <a:ext cx="6550267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Bennett Jones/Bennett Jones Academy [CHOOSE ONE]</a:t>
            </a:r>
            <a:endParaRPr lang="en-US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223792" y="1124744"/>
            <a:ext cx="0" cy="2448272"/>
          </a:xfrm>
          <a:prstGeom prst="line">
            <a:avLst/>
          </a:prstGeom>
          <a:ln>
            <a:solidFill>
              <a:srgbClr val="2DAF8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20BEC6D-FEBC-4324-AD88-623B90D934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5216" y="958132"/>
            <a:ext cx="2426705" cy="29539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rgbClr val="556E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594158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16">
            <a:extLst>
              <a:ext uri="{FF2B5EF4-FFF2-40B4-BE49-F238E27FC236}">
                <a16:creationId xmlns:a16="http://schemas.microsoft.com/office/drawing/2014/main" id="{4EEA5DD5-82CC-4E7E-8A79-1A7E510C6B39}"/>
              </a:ext>
            </a:extLst>
          </p:cNvPr>
          <p:cNvSpPr/>
          <p:nvPr userDrawn="1"/>
        </p:nvSpPr>
        <p:spPr>
          <a:xfrm>
            <a:off x="0" y="0"/>
            <a:ext cx="12198371" cy="1206472"/>
          </a:xfrm>
          <a:custGeom>
            <a:avLst/>
            <a:gdLst>
              <a:gd name="connsiteX0" fmla="*/ 0 w 2771775"/>
              <a:gd name="connsiteY0" fmla="*/ 0 h 657225"/>
              <a:gd name="connsiteX1" fmla="*/ 2496443 w 2771775"/>
              <a:gd name="connsiteY1" fmla="*/ 0 h 657225"/>
              <a:gd name="connsiteX2" fmla="*/ 2769877 w 2771775"/>
              <a:gd name="connsiteY2" fmla="*/ 158418 h 657225"/>
              <a:gd name="connsiteX3" fmla="*/ 2771775 w 2771775"/>
              <a:gd name="connsiteY3" fmla="*/ 157322 h 657225"/>
              <a:gd name="connsiteX4" fmla="*/ 2771775 w 2771775"/>
              <a:gd name="connsiteY4" fmla="*/ 492871 h 657225"/>
              <a:gd name="connsiteX5" fmla="*/ 2487105 w 2771775"/>
              <a:gd name="connsiteY5" fmla="*/ 657225 h 657225"/>
              <a:gd name="connsiteX6" fmla="*/ 0 w 2771775"/>
              <a:gd name="connsiteY6" fmla="*/ 657225 h 657225"/>
              <a:gd name="connsiteX0dup0" fmla="*/ 0 w 2915076"/>
              <a:gd name="connsiteY0dup0" fmla="*/ 0 h 657225"/>
              <a:gd name="connsiteX1dup0" fmla="*/ 2496443 w 2915076"/>
              <a:gd name="connsiteY1dup0" fmla="*/ 0 h 657225"/>
              <a:gd name="connsiteX2dup0" fmla="*/ 2769877 w 2915076"/>
              <a:gd name="connsiteY2dup0" fmla="*/ 158418 h 657225"/>
              <a:gd name="connsiteX3dup0" fmla="*/ 2915076 w 2915076"/>
              <a:gd name="connsiteY3dup0" fmla="*/ 310859 h 657225"/>
              <a:gd name="connsiteX4dup0" fmla="*/ 2771775 w 2915076"/>
              <a:gd name="connsiteY4dup0" fmla="*/ 492871 h 657225"/>
              <a:gd name="connsiteX5dup0" fmla="*/ 2487105 w 2915076"/>
              <a:gd name="connsiteY5dup0" fmla="*/ 657225 h 657225"/>
              <a:gd name="connsiteX6dup0" fmla="*/ 0 w 2915076"/>
              <a:gd name="connsiteY6dup0" fmla="*/ 657225 h 657225"/>
              <a:gd name="connsiteX7" fmla="*/ 0 w 2915076"/>
              <a:gd name="connsiteY7" fmla="*/ 0 h 657225"/>
              <a:gd name="connsiteX0dup0dup1" fmla="*/ 0 w 2771775"/>
              <a:gd name="connsiteY0dup0dup1" fmla="*/ 0 h 657225"/>
              <a:gd name="connsiteX1dup0dup1" fmla="*/ 2496443 w 2771775"/>
              <a:gd name="connsiteY1dup0dup1" fmla="*/ 0 h 657225"/>
              <a:gd name="connsiteX2dup0dup1" fmla="*/ 2769877 w 2771775"/>
              <a:gd name="connsiteY2dup0dup1" fmla="*/ 158418 h 657225"/>
              <a:gd name="connsiteX3dup0dup1" fmla="*/ 2771775 w 2771775"/>
              <a:gd name="connsiteY3dup0dup1" fmla="*/ 492871 h 657225"/>
              <a:gd name="connsiteX4dup0dup1" fmla="*/ 2487105 w 2771775"/>
              <a:gd name="connsiteY4dup0dup1" fmla="*/ 657225 h 657225"/>
              <a:gd name="connsiteX5dup0dup1" fmla="*/ 0 w 2771775"/>
              <a:gd name="connsiteY5dup0dup1" fmla="*/ 657225 h 657225"/>
              <a:gd name="connsiteX6dup0dup1" fmla="*/ 0 w 2771775"/>
              <a:gd name="connsiteY6dup0dup1" fmla="*/ 0 h 657225"/>
              <a:gd name="connsiteX0dup0dup1dup2" fmla="*/ 0 w 3706646"/>
              <a:gd name="connsiteY0dup0dup1dup2" fmla="*/ 0 h 657225"/>
              <a:gd name="connsiteX1dup0dup1dup2" fmla="*/ 3431314 w 3706646"/>
              <a:gd name="connsiteY1dup0dup1dup2" fmla="*/ 0 h 657225"/>
              <a:gd name="connsiteX2dup0dup1dup2" fmla="*/ 3704748 w 3706646"/>
              <a:gd name="connsiteY2dup0dup1dup2" fmla="*/ 158418 h 657225"/>
              <a:gd name="connsiteX3dup0dup1dup2" fmla="*/ 3706646 w 3706646"/>
              <a:gd name="connsiteY3dup0dup1dup2" fmla="*/ 492871 h 657225"/>
              <a:gd name="connsiteX4dup0dup1dup2" fmla="*/ 3421976 w 3706646"/>
              <a:gd name="connsiteY4dup0dup1dup2" fmla="*/ 657225 h 657225"/>
              <a:gd name="connsiteX5dup0dup1dup2" fmla="*/ 934871 w 3706646"/>
              <a:gd name="connsiteY5dup0dup1dup2" fmla="*/ 657225 h 657225"/>
              <a:gd name="connsiteX6dup0dup1dup2" fmla="*/ 0 w 3706646"/>
              <a:gd name="connsiteY6dup0dup1dup2" fmla="*/ 0 h 657225"/>
              <a:gd name="connsiteX0dup0dup1dup2dup3" fmla="*/ 0 w 3706646"/>
              <a:gd name="connsiteY0dup0dup1dup2dup3" fmla="*/ 0 h 657225"/>
              <a:gd name="connsiteX1dup0dup1dup2dup3" fmla="*/ 3431314 w 3706646"/>
              <a:gd name="connsiteY1dup0dup1dup2dup3" fmla="*/ 0 h 657225"/>
              <a:gd name="connsiteX2dup0dup1dup2dup3" fmla="*/ 3704748 w 3706646"/>
              <a:gd name="connsiteY2dup0dup1dup2dup3" fmla="*/ 158418 h 657225"/>
              <a:gd name="connsiteX3dup0dup1dup2dup3" fmla="*/ 3706646 w 3706646"/>
              <a:gd name="connsiteY3dup0dup1dup2dup3" fmla="*/ 492871 h 657225"/>
              <a:gd name="connsiteX4dup0dup1dup2dup3" fmla="*/ 3421976 w 3706646"/>
              <a:gd name="connsiteY4dup0dup1dup2dup3" fmla="*/ 657225 h 657225"/>
              <a:gd name="connsiteX5dup0dup1dup2dup3" fmla="*/ 3412 w 3706646"/>
              <a:gd name="connsiteY5dup0dup1dup2dup3" fmla="*/ 657225 h 657225"/>
              <a:gd name="connsiteX6dup0dup1dup2dup3" fmla="*/ 0 w 3706646"/>
              <a:gd name="connsiteY6dup0dup1dup2dup3" fmla="*/ 0 h 657225"/>
              <a:gd name="connsiteX0dup0dup1dup2dup3dup4" fmla="*/ 328 w 3706974"/>
              <a:gd name="connsiteY0dup0dup1dup2dup3dup4" fmla="*/ 0 h 657225"/>
              <a:gd name="connsiteX1dup0dup1dup2dup3dup4" fmla="*/ 3431642 w 3706974"/>
              <a:gd name="connsiteY1dup0dup1dup2dup3dup4" fmla="*/ 0 h 657225"/>
              <a:gd name="connsiteX2dup0dup1dup2dup3dup4" fmla="*/ 3705076 w 3706974"/>
              <a:gd name="connsiteY2dup0dup1dup2dup3dup4" fmla="*/ 158418 h 657225"/>
              <a:gd name="connsiteX3dup0dup1dup2dup3dup4" fmla="*/ 3706974 w 3706974"/>
              <a:gd name="connsiteY3dup0dup1dup2dup3dup4" fmla="*/ 492871 h 657225"/>
              <a:gd name="connsiteX4dup0dup1dup2dup3dup4" fmla="*/ 3422304 w 3706974"/>
              <a:gd name="connsiteY4dup0dup1dup2dup3dup4" fmla="*/ 657225 h 657225"/>
              <a:gd name="connsiteX5dup0dup1dup2dup3dup4" fmla="*/ 328 w 3706974"/>
              <a:gd name="connsiteY5dup0dup1dup2dup3dup4" fmla="*/ 657225 h 657225"/>
              <a:gd name="connsiteX6dup0dup1dup2dup3dup4" fmla="*/ 328 w 3706974"/>
              <a:gd name="connsiteY6dup0dup1dup2dup3dup4" fmla="*/ 0 h 657225"/>
              <a:gd name="connsiteX0dup0dup1dup2dup3dup4dup5" fmla="*/ 328 w 3706974"/>
              <a:gd name="connsiteY0dup0dup1dup2dup3dup4dup5" fmla="*/ 686955 h 1344180"/>
              <a:gd name="connsiteX1dup0dup1dup2dup3dup4dup5" fmla="*/ 3431642 w 3706974"/>
              <a:gd name="connsiteY1dup0dup1dup2dup3dup4dup5" fmla="*/ 686955 h 1344180"/>
              <a:gd name="connsiteX2dup0dup1dup2dup3dup4dup5" fmla="*/ 3705076 w 3706974"/>
              <a:gd name="connsiteY2dup0dup1dup2dup3dup4dup5" fmla="*/ 2535 h 1344180"/>
              <a:gd name="connsiteX3dup0dup1dup2dup3dup4dup5" fmla="*/ 3706974 w 3706974"/>
              <a:gd name="connsiteY3dup0dup1dup2dup3dup4dup5" fmla="*/ 1179826 h 1344180"/>
              <a:gd name="connsiteX4dup0dup1dup2dup3dup4dup5" fmla="*/ 3422304 w 3706974"/>
              <a:gd name="connsiteY4dup0dup1dup2dup3dup4dup5" fmla="*/ 1344180 h 1344180"/>
              <a:gd name="connsiteX5dup0dup1dup2dup3dup4dup5" fmla="*/ 328 w 3706974"/>
              <a:gd name="connsiteY5dup0dup1dup2dup3dup4dup5" fmla="*/ 1344180 h 1344180"/>
              <a:gd name="connsiteX6dup0dup1dup2dup3dup4dup5" fmla="*/ 328 w 3706974"/>
              <a:gd name="connsiteY6dup0dup1dup2dup3dup4dup5" fmla="*/ 686955 h 1344180"/>
              <a:gd name="connsiteX0dup0dup1dup2dup3dup4dup5dup6" fmla="*/ 328 w 3706974"/>
              <a:gd name="connsiteY0dup0dup1dup2dup3dup4dup5dup6" fmla="*/ 755374 h 1412599"/>
              <a:gd name="connsiteX1dup0dup1dup2dup3dup4dup5dup6" fmla="*/ 3081785 w 3706974"/>
              <a:gd name="connsiteY1dup0dup1dup2dup3dup4dup5dup6" fmla="*/ 0 h 1412599"/>
              <a:gd name="connsiteX2dup0dup1dup2dup3dup4dup5dup6" fmla="*/ 3705076 w 3706974"/>
              <a:gd name="connsiteY2dup0dup1dup2dup3dup4dup5dup6" fmla="*/ 70954 h 1412599"/>
              <a:gd name="connsiteX3dup0dup1dup2dup3dup4dup5dup6" fmla="*/ 3706974 w 3706974"/>
              <a:gd name="connsiteY3dup0dup1dup2dup3dup4dup5dup6" fmla="*/ 1248245 h 1412599"/>
              <a:gd name="connsiteX4dup0dup1dup2dup3dup4dup5dup6" fmla="*/ 3422304 w 3706974"/>
              <a:gd name="connsiteY4dup0dup1dup2dup3dup4dup5dup6" fmla="*/ 1412599 h 1412599"/>
              <a:gd name="connsiteX5dup0dup1dup2dup3dup4dup5dup6" fmla="*/ 328 w 3706974"/>
              <a:gd name="connsiteY5dup0dup1dup2dup3dup4dup5dup6" fmla="*/ 1412599 h 1412599"/>
              <a:gd name="connsiteX6dup0dup1dup2dup3dup4dup5dup6" fmla="*/ 328 w 3706974"/>
              <a:gd name="connsiteY6dup0dup1dup2dup3dup4dup5dup6" fmla="*/ 755374 h 1412599"/>
              <a:gd name="connsiteX0dup0dup1dup2dup3dup4dup5dup6dup7" fmla="*/ 328 w 3706974"/>
              <a:gd name="connsiteY0dup0dup1dup2dup3dup4dup5dup6dup7" fmla="*/ 684420 h 1341645"/>
              <a:gd name="connsiteX1dup0dup1dup2dup3dup4dup5dup6dup7" fmla="*/ 3705076 w 3706974"/>
              <a:gd name="connsiteY1dup0dup1dup2dup3dup4dup5dup6dup7" fmla="*/ 0 h 1341645"/>
              <a:gd name="connsiteX2dup0dup1dup2dup3dup4dup5dup6dup7" fmla="*/ 3706974 w 3706974"/>
              <a:gd name="connsiteY2dup0dup1dup2dup3dup4dup5dup6dup7" fmla="*/ 1177291 h 1341645"/>
              <a:gd name="connsiteX3dup0dup1dup2dup3dup4dup5dup6dup7" fmla="*/ 3422304 w 3706974"/>
              <a:gd name="connsiteY3dup0dup1dup2dup3dup4dup5dup6dup7" fmla="*/ 1341645 h 1341645"/>
              <a:gd name="connsiteX4dup0dup1dup2dup3dup4dup5dup6dup7" fmla="*/ 328 w 3706974"/>
              <a:gd name="connsiteY4dup0dup1dup2dup3dup4dup5dup6dup7" fmla="*/ 1341645 h 1341645"/>
              <a:gd name="connsiteX5dup0dup1dup2dup3dup4dup5dup6dup7" fmla="*/ 328 w 3706974"/>
              <a:gd name="connsiteY5dup0dup1dup2dup3dup4dup5dup6dup7" fmla="*/ 684420 h 1341645"/>
              <a:gd name="connsiteX0dup0dup1dup2dup3dup4dup5dup6dup7dup8" fmla="*/ 328 w 3706974"/>
              <a:gd name="connsiteY0dup0dup1dup2dup3dup4dup5dup6dup7dup8" fmla="*/ 0 h 1372843"/>
              <a:gd name="connsiteX1dup0dup1dup2dup3dup4dup5dup6dup7dup8" fmla="*/ 3705076 w 3706974"/>
              <a:gd name="connsiteY1dup0dup1dup2dup3dup4dup5dup6dup7dup8" fmla="*/ 31198 h 1372843"/>
              <a:gd name="connsiteX2dup0dup1dup2dup3dup4dup5dup6dup7dup8" fmla="*/ 3706974 w 3706974"/>
              <a:gd name="connsiteY2dup0dup1dup2dup3dup4dup5dup6dup7dup8" fmla="*/ 1208489 h 1372843"/>
              <a:gd name="connsiteX3dup0dup1dup2dup3dup4dup5dup6dup7dup8" fmla="*/ 3422304 w 3706974"/>
              <a:gd name="connsiteY3dup0dup1dup2dup3dup4dup5dup6dup7dup8" fmla="*/ 1372843 h 1372843"/>
              <a:gd name="connsiteX4dup0dup1dup2dup3dup4dup5dup6dup7dup8" fmla="*/ 328 w 3706974"/>
              <a:gd name="connsiteY4dup0dup1dup2dup3dup4dup5dup6dup7dup8" fmla="*/ 1372843 h 1372843"/>
              <a:gd name="connsiteX5dup0dup1dup2dup3dup4dup5dup6dup7dup8" fmla="*/ 328 w 3706974"/>
              <a:gd name="connsiteY5dup0dup1dup2dup3dup4dup5dup6dup7dup8" fmla="*/ 0 h 1372843"/>
              <a:gd name="connsiteX0dup0dup1dup2dup3dup4dup5dup6dup7dup8dup9" fmla="*/ 8515847 w 12222493"/>
              <a:gd name="connsiteY0dup0dup1dup2dup3dup4dup5dup6dup7dup8dup9" fmla="*/ 0 h 1372843"/>
              <a:gd name="connsiteX1dup0dup1dup2dup3dup4dup5dup6dup7dup8dup9" fmla="*/ 12220595 w 12222493"/>
              <a:gd name="connsiteY1dup0dup1dup2dup3dup4dup5dup6dup7dup8dup9" fmla="*/ 31198 h 1372843"/>
              <a:gd name="connsiteX2dup0dup1dup2dup3dup4dup5dup6dup7dup8dup9" fmla="*/ 12222493 w 12222493"/>
              <a:gd name="connsiteY2dup0dup1dup2dup3dup4dup5dup6dup7dup8dup9" fmla="*/ 1208489 h 1372843"/>
              <a:gd name="connsiteX3dup0dup1dup2dup3dup4dup5dup6dup7dup8dup9" fmla="*/ 11937823 w 12222493"/>
              <a:gd name="connsiteY3dup0dup1dup2dup3dup4dup5dup6dup7dup8dup9" fmla="*/ 1372843 h 1372843"/>
              <a:gd name="connsiteX4dup0dup1dup2dup3dup4dup5dup6dup7dup8dup9" fmla="*/ 0 w 12222493"/>
              <a:gd name="connsiteY4dup0dup1dup2dup3dup4dup5dup6dup7dup8dup9" fmla="*/ 1372843 h 1372843"/>
              <a:gd name="connsiteX5dup0dup1dup2dup3dup4dup5dup6dup7dup8dup9" fmla="*/ 8515847 w 12222493"/>
              <a:gd name="connsiteY5dup0dup1dup2dup3dup4dup5dup6dup7dup8dup9" fmla="*/ 0 h 1372843"/>
              <a:gd name="connsiteX0dup0dup1dup2dup3dup4dup5dup6dup7dup8dup9dup10" fmla="*/ 0 w 12238395"/>
              <a:gd name="connsiteY0dup0dup1dup2dup3dup4dup5dup6dup7dup8dup9dup10" fmla="*/ 111925 h 1341645"/>
              <a:gd name="connsiteX1dup0dup1dup2dup3dup4dup5dup6dup7dup8dup9dup10" fmla="*/ 12236497 w 12238395"/>
              <a:gd name="connsiteY1dup0dup1dup2dup3dup4dup5dup6dup7dup8dup9dup10" fmla="*/ 0 h 1341645"/>
              <a:gd name="connsiteX2dup0dup1dup2dup3dup4dup5dup6dup7dup8dup9dup10" fmla="*/ 12238395 w 12238395"/>
              <a:gd name="connsiteY2dup0dup1dup2dup3dup4dup5dup6dup7dup8dup9dup10" fmla="*/ 1177291 h 1341645"/>
              <a:gd name="connsiteX3dup0dup1dup2dup3dup4dup5dup6dup7dup8dup9dup10" fmla="*/ 11953725 w 12238395"/>
              <a:gd name="connsiteY3dup0dup1dup2dup3dup4dup5dup6dup7dup8dup9dup10" fmla="*/ 1341645 h 1341645"/>
              <a:gd name="connsiteX4dup0dup1dup2dup3dup4dup5dup6dup7dup8dup9dup10" fmla="*/ 15902 w 12238395"/>
              <a:gd name="connsiteY4dup0dup1dup2dup3dup4dup5dup6dup7dup8dup9dup10" fmla="*/ 1341645 h 1341645"/>
              <a:gd name="connsiteX5dup0dup1dup2dup3dup4dup5dup6dup7dup8dup9dup10" fmla="*/ 0 w 12238395"/>
              <a:gd name="connsiteY5dup0dup1dup2dup3dup4dup5dup6dup7dup8dup9dup10" fmla="*/ 111925 h 1341645"/>
              <a:gd name="connsiteX0dup0dup1dup2dup3dup4dup5dup6dup7dup8dup9dup10dup11" fmla="*/ 0 w 12268311"/>
              <a:gd name="connsiteY0dup0dup1dup2dup3dup4dup5dup6dup7dup8dup9dup10dup11" fmla="*/ 0 h 1229720"/>
              <a:gd name="connsiteX1dup0dup1dup2dup3dup4dup5dup6dup7dup8dup9dup10dup11" fmla="*/ 12268302 w 12268311"/>
              <a:gd name="connsiteY1dup0dup1dup2dup3dup4dup5dup6dup7dup8dup9dup10dup11" fmla="*/ 142517 h 1229720"/>
              <a:gd name="connsiteX2dup0dup1dup2dup3dup4dup5dup6dup7dup8dup9dup10dup11" fmla="*/ 12238395 w 12268311"/>
              <a:gd name="connsiteY2dup0dup1dup2dup3dup4dup5dup6dup7dup8dup9dup10dup11" fmla="*/ 1065366 h 1229720"/>
              <a:gd name="connsiteX3dup0dup1dup2dup3dup4dup5dup6dup7dup8dup9dup10dup11" fmla="*/ 11953725 w 12268311"/>
              <a:gd name="connsiteY3dup0dup1dup2dup3dup4dup5dup6dup7dup8dup9dup10dup11" fmla="*/ 1229720 h 1229720"/>
              <a:gd name="connsiteX4dup0dup1dup2dup3dup4dup5dup6dup7dup8dup9dup10dup11" fmla="*/ 15902 w 12268311"/>
              <a:gd name="connsiteY4dup0dup1dup2dup3dup4dup5dup6dup7dup8dup9dup10dup11" fmla="*/ 1229720 h 1229720"/>
              <a:gd name="connsiteX5dup0dup1dup2dup3dup4dup5dup6dup7dup8dup9dup10dup11" fmla="*/ 0 w 12268311"/>
              <a:gd name="connsiteY5dup0dup1dup2dup3dup4dup5dup6dup7dup8dup9dup10dup11" fmla="*/ 0 h 1229720"/>
              <a:gd name="connsiteX0dup0dup1dup2dup3dup4dup5dup6dup7dup8dup9dup10dup11dup12" fmla="*/ 0 w 12238395"/>
              <a:gd name="connsiteY0dup0dup1dup2dup3dup4dup5dup6dup7dup8dup9dup10dup11dup12" fmla="*/ 0 h 1229720"/>
              <a:gd name="connsiteX1dup0dup1dup2dup3dup4dup5dup6dup7dup8dup9dup10dup11dup12" fmla="*/ 12228546 w 12238395"/>
              <a:gd name="connsiteY1dup0dup1dup2dup3dup4dup5dup6dup7dup8dup9dup10dup11dup12" fmla="*/ 23248 h 1229720"/>
              <a:gd name="connsiteX2dup0dup1dup2dup3dup4dup5dup6dup7dup8dup9dup10dup11dup12" fmla="*/ 12238395 w 12238395"/>
              <a:gd name="connsiteY2dup0dup1dup2dup3dup4dup5dup6dup7dup8dup9dup10dup11dup12" fmla="*/ 1065366 h 1229720"/>
              <a:gd name="connsiteX3dup0dup1dup2dup3dup4dup5dup6dup7dup8dup9dup10dup11dup12" fmla="*/ 11953725 w 12238395"/>
              <a:gd name="connsiteY3dup0dup1dup2dup3dup4dup5dup6dup7dup8dup9dup10dup11dup12" fmla="*/ 1229720 h 1229720"/>
              <a:gd name="connsiteX4dup0dup1dup2dup3dup4dup5dup6dup7dup8dup9dup10dup11dup12" fmla="*/ 15902 w 12238395"/>
              <a:gd name="connsiteY4dup0dup1dup2dup3dup4dup5dup6dup7dup8dup9dup10dup11dup12" fmla="*/ 1229720 h 1229720"/>
              <a:gd name="connsiteX5dup0dup1dup2dup3dup4dup5dup6dup7dup8dup9dup10dup11dup12" fmla="*/ 0 w 12238395"/>
              <a:gd name="connsiteY5dup0dup1dup2dup3dup4dup5dup6dup7dup8dup9dup10dup11dup12" fmla="*/ 0 h 1229720"/>
              <a:gd name="connsiteX0dup0dup1dup2dup3dup4dup5dup6dup7dup8dup9dup10dup11dup12dup13" fmla="*/ 0 w 12238395"/>
              <a:gd name="connsiteY0dup0dup1dup2dup3dup4dup5dup6dup7dup8dup9dup10dup11dup12dup13" fmla="*/ 0 h 1229720"/>
              <a:gd name="connsiteX1dup0dup1dup2dup3dup4dup5dup6dup7dup8dup9dup10dup11dup12dup13" fmla="*/ 12237782 w 12238395"/>
              <a:gd name="connsiteY1dup0dup1dup2dup3dup4dup5dup6dup7dup8dup9dup10dup11dup12dup13" fmla="*/ 23248 h 1229720"/>
              <a:gd name="connsiteX2dup0dup1dup2dup3dup4dup5dup6dup7dup8dup9dup10dup11dup12dup13" fmla="*/ 12238395 w 12238395"/>
              <a:gd name="connsiteY2dup0dup1dup2dup3dup4dup5dup6dup7dup8dup9dup10dup11dup12dup13" fmla="*/ 1065366 h 1229720"/>
              <a:gd name="connsiteX3dup0dup1dup2dup3dup4dup5dup6dup7dup8dup9dup10dup11dup12dup13" fmla="*/ 11953725 w 12238395"/>
              <a:gd name="connsiteY3dup0dup1dup2dup3dup4dup5dup6dup7dup8dup9dup10dup11dup12dup13" fmla="*/ 1229720 h 1229720"/>
              <a:gd name="connsiteX4dup0dup1dup2dup3dup4dup5dup6dup7dup8dup9dup10dup11dup12dup13" fmla="*/ 15902 w 12238395"/>
              <a:gd name="connsiteY4dup0dup1dup2dup3dup4dup5dup6dup7dup8dup9dup10dup11dup12dup13" fmla="*/ 1229720 h 1229720"/>
              <a:gd name="connsiteX5dup0dup1dup2dup3dup4dup5dup6dup7dup8dup9dup10dup11dup12dup13" fmla="*/ 0 w 12238395"/>
              <a:gd name="connsiteY5dup0dup1dup2dup3dup4dup5dup6dup7dup8dup9dup10dup11dup12dup13" fmla="*/ 0 h 1229720"/>
              <a:gd name="connsiteX0dup0dup1dup2dup3dup4dup5dup6dup7dup8dup9dup10dup11dup12dup13dup14" fmla="*/ 0 w 12238395"/>
              <a:gd name="connsiteY0dup0dup1dup2dup3dup4dup5dup6dup7dup8dup9dup10dup11dup12dup13dup14" fmla="*/ 0 h 1229720"/>
              <a:gd name="connsiteX1dup0dup1dup2dup3dup4dup5dup6dup7dup8dup9dup10dup11dup12dup13dup14" fmla="*/ 12237782 w 12238395"/>
              <a:gd name="connsiteY1dup0dup1dup2dup3dup4dup5dup6dup7dup8dup9dup10dup11dup12dup13dup14" fmla="*/ 23248 h 1229720"/>
              <a:gd name="connsiteX2dup0dup1dup2dup3dup4dup5dup6dup7dup8dup9dup10dup11dup12dup13dup14" fmla="*/ 12238395 w 12238395"/>
              <a:gd name="connsiteY2dup0dup1dup2dup3dup4dup5dup6dup7dup8dup9dup10dup11dup12dup13dup14" fmla="*/ 1065366 h 1229720"/>
              <a:gd name="connsiteX3dup0dup1dup2dup3dup4dup5dup6dup7dup8dup9dup10dup11dup12dup13dup14" fmla="*/ 11953725 w 12238395"/>
              <a:gd name="connsiteY3dup0dup1dup2dup3dup4dup5dup6dup7dup8dup9dup10dup11dup12dup13dup14" fmla="*/ 1229720 h 1229720"/>
              <a:gd name="connsiteX4dup0dup1dup2dup3dup4dup5dup6dup7dup8dup9dup10dup11dup12dup13dup14" fmla="*/ 40533 w 12238395"/>
              <a:gd name="connsiteY4dup0dup1dup2dup3dup4dup5dup6dup7dup8dup9dup10dup11dup12dup13dup14" fmla="*/ 1229720 h 1229720"/>
              <a:gd name="connsiteX5dup0dup1dup2dup3dup4dup5dup6dup7dup8dup9dup10dup11dup12dup13dup14" fmla="*/ 0 w 12238395"/>
              <a:gd name="connsiteY5dup0dup1dup2dup3dup4dup5dup6dup7dup8dup9dup10dup11dup12dup13dup14" fmla="*/ 0 h 1229720"/>
              <a:gd name="connsiteX0dup0dup1dup2dup3dup4dup5dup6dup7dup8dup9dup10dup11dup12dup13dup14dup15" fmla="*/ 0 w 12198371"/>
              <a:gd name="connsiteY0dup0dup1dup2dup3dup4dup5dup6dup7dup8dup9dup10dup11dup12dup13dup14dup15" fmla="*/ 149164 h 1206472"/>
              <a:gd name="connsiteX1dup0dup1dup2dup3dup4dup5dup6dup7dup8dup9dup10dup11dup12dup13dup14dup15" fmla="*/ 12197758 w 12198371"/>
              <a:gd name="connsiteY1dup0dup1dup2dup3dup4dup5dup6dup7dup8dup9dup10dup11dup12dup13dup14dup15" fmla="*/ 0 h 1206472"/>
              <a:gd name="connsiteX2dup0dup1dup2dup3dup4dup5dup6dup7dup8dup9dup10dup11dup12dup13dup14dup15" fmla="*/ 12198371 w 12198371"/>
              <a:gd name="connsiteY2dup0dup1dup2dup3dup4dup5dup6dup7dup8dup9dup10dup11dup12dup13dup14dup15" fmla="*/ 1042118 h 1206472"/>
              <a:gd name="connsiteX3dup0dup1dup2dup3dup4dup5dup6dup7dup8dup9dup10dup11dup12dup13dup14dup15" fmla="*/ 11913701 w 12198371"/>
              <a:gd name="connsiteY3dup0dup1dup2dup3dup4dup5dup6dup7dup8dup9dup10dup11dup12dup13dup14dup15" fmla="*/ 1206472 h 1206472"/>
              <a:gd name="connsiteX4dup0dup1dup2dup3dup4dup5dup6dup7dup8dup9dup10dup11dup12dup13dup14dup15" fmla="*/ 509 w 12198371"/>
              <a:gd name="connsiteY4dup0dup1dup2dup3dup4dup5dup6dup7dup8dup9dup10dup11dup12dup13dup14dup15" fmla="*/ 1206472 h 1206472"/>
              <a:gd name="connsiteX5dup0dup1dup2dup3dup4dup5dup6dup7dup8dup9dup10dup11dup12dup13dup14dup15" fmla="*/ 0 w 12198371"/>
              <a:gd name="connsiteY5dup0dup1dup2dup3dup4dup5dup6dup7dup8dup9dup10dup11dup12dup13dup14dup15" fmla="*/ 149164 h 1206472"/>
              <a:gd name="connsiteX0dup0dup1dup2dup3dup4dup5dup6dup7dup8dup9dup10dup11dup12dup13dup14dup15dup16" fmla="*/ 0 w 12198371"/>
              <a:gd name="connsiteY0dup0dup1dup2dup3dup4dup5dup6dup7dup8dup9dup10dup11dup12dup13dup14dup15dup16" fmla="*/ 4461 h 1206472"/>
              <a:gd name="connsiteX1dup0dup1dup2dup3dup4dup5dup6dup7dup8dup9dup10dup11dup12dup13dup14dup15dup16" fmla="*/ 12197758 w 12198371"/>
              <a:gd name="connsiteY1dup0dup1dup2dup3dup4dup5dup6dup7dup8dup9dup10dup11dup12dup13dup14dup15dup16" fmla="*/ 0 h 1206472"/>
              <a:gd name="connsiteX2dup0dup1dup2dup3dup4dup5dup6dup7dup8dup9dup10dup11dup12dup13dup14dup15dup16" fmla="*/ 12198371 w 12198371"/>
              <a:gd name="connsiteY2dup0dup1dup2dup3dup4dup5dup6dup7dup8dup9dup10dup11dup12dup13dup14dup15dup16" fmla="*/ 1042118 h 1206472"/>
              <a:gd name="connsiteX3dup0dup1dup2dup3dup4dup5dup6dup7dup8dup9dup10dup11dup12dup13dup14dup15dup16" fmla="*/ 11913701 w 12198371"/>
              <a:gd name="connsiteY3dup0dup1dup2dup3dup4dup5dup6dup7dup8dup9dup10dup11dup12dup13dup14dup15dup16" fmla="*/ 1206472 h 1206472"/>
              <a:gd name="connsiteX4dup0dup1dup2dup3dup4dup5dup6dup7dup8dup9dup10dup11dup12dup13dup14dup15dup16" fmla="*/ 509 w 12198371"/>
              <a:gd name="connsiteY4dup0dup1dup2dup3dup4dup5dup6dup7dup8dup9dup10dup11dup12dup13dup14dup15dup16" fmla="*/ 1206472 h 1206472"/>
              <a:gd name="connsiteX5dup0dup1dup2dup3dup4dup5dup6dup7dup8dup9dup10dup11dup12dup13dup14dup15dup16" fmla="*/ 0 w 12198371"/>
              <a:gd name="connsiteY5dup0dup1dup2dup3dup4dup5dup6dup7dup8dup9dup10dup11dup12dup13dup14dup15dup16" fmla="*/ 4461 h 1206472"/>
            </a:gdLst>
            <a:ahLst/>
            <a:cxnLst>
              <a:cxn ang="0">
                <a:pos x="connsiteX0dup0dup1dup2dup3dup4dup5dup6dup7dup8dup9dup10dup11dup12dup13dup14dup15dup16" y="connsiteY0dup0dup1dup2dup3dup4dup5dup6dup7dup8dup9dup10dup11dup12dup13dup14dup15dup16"/>
              </a:cxn>
              <a:cxn ang="0">
                <a:pos x="connsiteX1dup0dup1dup2dup3dup4dup5dup6dup7dup8dup9dup10dup11dup12dup13dup14dup15dup16" y="connsiteY1dup0dup1dup2dup3dup4dup5dup6dup7dup8dup9dup10dup11dup12dup13dup14dup15dup16"/>
              </a:cxn>
              <a:cxn ang="0">
                <a:pos x="connsiteX2dup0dup1dup2dup3dup4dup5dup6dup7dup8dup9dup10dup11dup12dup13dup14dup15dup16" y="connsiteY2dup0dup1dup2dup3dup4dup5dup6dup7dup8dup9dup10dup11dup12dup13dup14dup15dup16"/>
              </a:cxn>
              <a:cxn ang="0">
                <a:pos x="connsiteX3dup0dup1dup2dup3dup4dup5dup6dup7dup8dup9dup10dup11dup12dup13dup14dup15dup16" y="connsiteY3dup0dup1dup2dup3dup4dup5dup6dup7dup8dup9dup10dup11dup12dup13dup14dup15dup16"/>
              </a:cxn>
              <a:cxn ang="0">
                <a:pos x="connsiteX4dup0dup1dup2dup3dup4dup5dup6dup7dup8dup9dup10dup11dup12dup13dup14dup15dup16" y="connsiteY4dup0dup1dup2dup3dup4dup5dup6dup7dup8dup9dup10dup11dup12dup13dup14dup15dup16"/>
              </a:cxn>
              <a:cxn ang="0">
                <a:pos x="connsiteX5dup0dup1dup2dup3dup4dup5dup6dup7dup8dup9dup10dup11dup12dup13dup14dup15dup16" y="connsiteY5dup0dup1dup2dup3dup4dup5dup6dup7dup8dup9dup10dup11dup12dup13dup14dup15dup16"/>
              </a:cxn>
            </a:cxnLst>
            <a:rect l="l" t="t" r="r" b="b"/>
            <a:pathLst>
              <a:path w="12198371" h="1206472">
                <a:moveTo>
                  <a:pt x="0" y="4461"/>
                </a:moveTo>
                <a:lnTo>
                  <a:pt x="12197758" y="0"/>
                </a:lnTo>
                <a:cubicBezTo>
                  <a:pt x="12198391" y="111484"/>
                  <a:pt x="12197738" y="930634"/>
                  <a:pt x="12198371" y="1042118"/>
                </a:cubicBezTo>
                <a:lnTo>
                  <a:pt x="11913701" y="1206472"/>
                </a:lnTo>
                <a:lnTo>
                  <a:pt x="509" y="1206472"/>
                </a:lnTo>
                <a:cubicBezTo>
                  <a:pt x="-628" y="987397"/>
                  <a:pt x="1137" y="223536"/>
                  <a:pt x="0" y="44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3013" y="170174"/>
            <a:ext cx="10757333" cy="978729"/>
          </a:xfrm>
        </p:spPr>
        <p:txBody>
          <a:bodyPr anchor="ctr" anchorCtr="0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  <a:br>
              <a:rPr lang="en-US"/>
            </a:br>
            <a:r>
              <a:rPr lang="en-US"/>
              <a:t>(You can also add a second line)</a:t>
            </a:r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905344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) E/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5544312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916112"/>
            <a:ext cx="5540424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85340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) E/No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11237136" cy="4033167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846582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logo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475488" y="6255434"/>
            <a:ext cx="1628565" cy="413926"/>
          </a:xfrm>
          <a:prstGeom prst="rect">
            <a:avLst/>
          </a:prstGeom>
        </p:spPr>
      </p:pic>
      <p:grpSp>
        <p:nvGrpSpPr>
          <p:cNvPr id="15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6" name="Hexagon 15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Hexagon 16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6445586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87431681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1207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hevron 12"/>
          <p:cNvSpPr/>
          <p:nvPr userDrawn="1"/>
        </p:nvSpPr>
        <p:spPr>
          <a:xfrm rot="10800000" flipH="1">
            <a:off x="4187046" y="4824007"/>
            <a:ext cx="245428" cy="720080"/>
          </a:xfrm>
          <a:prstGeom prst="chevron">
            <a:avLst>
              <a:gd name="adj" fmla="val 6357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223792" y="1210968"/>
            <a:ext cx="0" cy="24482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7666528" y="4812307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14913" y="2500095"/>
            <a:ext cx="5545583" cy="618631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Thank you</a:t>
            </a:r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0000" y="957600"/>
            <a:ext cx="2426350" cy="2953512"/>
          </a:xfrm>
          <a:prstGeom prst="rect">
            <a:avLst/>
          </a:prstGeom>
        </p:spPr>
      </p:pic>
      <p:sp>
        <p:nvSpPr>
          <p:cNvPr id="22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4604644" y="493421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24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7824192" y="493421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Picture/L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59374" y="4395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223792" y="1210968"/>
            <a:ext cx="0" cy="2448272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5014913" y="2500095"/>
            <a:ext cx="5545583" cy="618631"/>
          </a:xfrm>
        </p:spPr>
        <p:txBody>
          <a:bodyPr anchor="t">
            <a:normAutofit/>
          </a:bodyPr>
          <a:lstStyle>
            <a:lvl1pPr marL="0" indent="0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Thank you</a:t>
            </a:r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2539375-7CB7-4017-A8E7-37036A8B63B4}"/>
              </a:ext>
            </a:extLst>
          </p:cNvPr>
          <p:cNvCxnSpPr/>
          <p:nvPr userDrawn="1"/>
        </p:nvCxnSpPr>
        <p:spPr>
          <a:xfrm flipH="1">
            <a:off x="7032104" y="5319194"/>
            <a:ext cx="3744416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Placeholder 41"/>
          <p:cNvSpPr>
            <a:spLocks noGrp="1"/>
          </p:cNvSpPr>
          <p:nvPr>
            <p:ph type="body" sz="quarter" idx="12" hasCustomPrompt="1"/>
          </p:nvPr>
        </p:nvSpPr>
        <p:spPr>
          <a:xfrm>
            <a:off x="7014300" y="4429718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32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7014300" y="5673138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1080000" y="957600"/>
            <a:ext cx="2426350" cy="2953512"/>
          </a:xfrm>
          <a:prstGeom prst="rect">
            <a:avLst/>
          </a:prstGeom>
        </p:spPr>
      </p:pic>
      <p:sp>
        <p:nvSpPr>
          <p:cNvPr id="21" name="Rectangle 20"/>
          <p:cNvSpPr/>
          <p:nvPr userDrawn="1"/>
        </p:nvSpPr>
        <p:spPr>
          <a:xfrm>
            <a:off x="5160384" y="5690632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3/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 userDrawn="1"/>
        </p:nvCxnSpPr>
        <p:spPr>
          <a:xfrm>
            <a:off x="4223792" y="314950"/>
            <a:ext cx="0" cy="62281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8216219" y="1844824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 Placeholder 41"/>
          <p:cNvSpPr>
            <a:spLocks noGrp="1"/>
          </p:cNvSpPr>
          <p:nvPr>
            <p:ph type="body" sz="quarter" idx="13" hasCustomPrompt="1"/>
          </p:nvPr>
        </p:nvSpPr>
        <p:spPr>
          <a:xfrm>
            <a:off x="5154335" y="1948799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60" name="Text Placeholder 41"/>
          <p:cNvSpPr>
            <a:spLocks noGrp="1"/>
          </p:cNvSpPr>
          <p:nvPr>
            <p:ph type="body" sz="quarter" idx="20" hasCustomPrompt="1"/>
          </p:nvPr>
        </p:nvSpPr>
        <p:spPr>
          <a:xfrm>
            <a:off x="8373883" y="1948799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 flipH="1">
            <a:off x="5159376" y="2830828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 userDrawn="1"/>
        </p:nvCxnSpPr>
        <p:spPr>
          <a:xfrm>
            <a:off x="8216219" y="3118860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 Placeholder 41"/>
          <p:cNvSpPr>
            <a:spLocks noGrp="1"/>
          </p:cNvSpPr>
          <p:nvPr>
            <p:ph type="body" sz="quarter" idx="21" hasCustomPrompt="1"/>
          </p:nvPr>
        </p:nvSpPr>
        <p:spPr>
          <a:xfrm>
            <a:off x="5154335" y="322283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65" name="Text Placeholder 41"/>
          <p:cNvSpPr>
            <a:spLocks noGrp="1"/>
          </p:cNvSpPr>
          <p:nvPr>
            <p:ph type="body" sz="quarter" idx="22" hasCustomPrompt="1"/>
          </p:nvPr>
        </p:nvSpPr>
        <p:spPr>
          <a:xfrm>
            <a:off x="8373883" y="3222835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cxnSp>
        <p:nvCxnSpPr>
          <p:cNvPr id="66" name="Straight Connector 65"/>
          <p:cNvCxnSpPr/>
          <p:nvPr userDrawn="1"/>
        </p:nvCxnSpPr>
        <p:spPr>
          <a:xfrm flipH="1">
            <a:off x="5159376" y="4104864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>
            <a:off x="8216219" y="4342996"/>
            <a:ext cx="0" cy="74348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 Placeholder 41"/>
          <p:cNvSpPr>
            <a:spLocks noGrp="1"/>
          </p:cNvSpPr>
          <p:nvPr>
            <p:ph type="body" sz="quarter" idx="23" hasCustomPrompt="1"/>
          </p:nvPr>
        </p:nvSpPr>
        <p:spPr>
          <a:xfrm>
            <a:off x="5154335" y="4446971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69" name="Text Placeholder 41"/>
          <p:cNvSpPr>
            <a:spLocks noGrp="1"/>
          </p:cNvSpPr>
          <p:nvPr>
            <p:ph type="body" sz="quarter" idx="24" hasCustomPrompt="1"/>
          </p:nvPr>
        </p:nvSpPr>
        <p:spPr>
          <a:xfrm>
            <a:off x="8373883" y="4446971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cxnSp>
        <p:nvCxnSpPr>
          <p:cNvPr id="70" name="Straight Connector 69"/>
          <p:cNvCxnSpPr/>
          <p:nvPr userDrawn="1"/>
        </p:nvCxnSpPr>
        <p:spPr>
          <a:xfrm flipH="1">
            <a:off x="5159376" y="5329000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7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032401"/>
            <a:ext cx="3409058" cy="61863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800" i="0" baseline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Thank you</a:t>
            </a:r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00000" y="957600"/>
            <a:ext cx="2426350" cy="29535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BC2F0415-E8E5-4100-9D28-692EBB2C63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5483" b="35459"/>
          <a:stretch>
            <a:fillRect/>
          </a:stretch>
        </p:blipFill>
        <p:spPr>
          <a:xfrm flipH="1">
            <a:off x="0" y="-1"/>
            <a:ext cx="12192000" cy="6860680"/>
          </a:xfrm>
          <a:prstGeom prst="rect">
            <a:avLst/>
          </a:prstGeom>
        </p:spPr>
      </p:pic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[PRESENTATION TITLE]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Bennett Jones/Bennett Jones Academy [CHOOSE ONE]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66A93E2-FED8-404D-B45D-DD4BF3CF4D1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968554" y="5907645"/>
            <a:ext cx="1960559" cy="8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5662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(3/Picture/Light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5159376" y="1828800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330A1296-7497-4DA9-917C-D30384EDAA8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5159376" y="3691170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223792" y="314950"/>
            <a:ext cx="0" cy="62281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 userDrawn="1"/>
        </p:nvCxnSpPr>
        <p:spPr>
          <a:xfrm flipH="1">
            <a:off x="5159376" y="3429000"/>
            <a:ext cx="655324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73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07368" y="5032401"/>
            <a:ext cx="3409058" cy="618631"/>
          </a:xfrm>
        </p:spPr>
        <p:txBody>
          <a:bodyPr anchor="t">
            <a:normAutofit/>
          </a:bodyPr>
          <a:lstStyle>
            <a:lvl1pPr marL="0" indent="0" algn="ctr">
              <a:buFont typeface="Arial" charset="0"/>
              <a:buNone/>
              <a:defRPr sz="3800" i="0"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5"/>
                </a:solidFill>
              </a:defRPr>
            </a:lvl2pPr>
            <a:lvl3pPr>
              <a:defRPr>
                <a:solidFill>
                  <a:schemeClr val="accent5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accent5"/>
                </a:solidFill>
              </a:defRPr>
            </a:lvl5pPr>
          </a:lstStyle>
          <a:p>
            <a:pPr lvl="0"/>
            <a:r>
              <a:rPr lang="en-US" smtClean="0"/>
              <a:t>Thank you</a:t>
            </a:r>
            <a:endParaRPr lang="en-US"/>
          </a:p>
        </p:txBody>
      </p:sp>
      <p:sp>
        <p:nvSpPr>
          <p:cNvPr id="25" name="Text Placeholder 41"/>
          <p:cNvSpPr>
            <a:spLocks noGrp="1"/>
          </p:cNvSpPr>
          <p:nvPr>
            <p:ph type="body" sz="quarter" idx="25" hasCustomPrompt="1"/>
          </p:nvPr>
        </p:nvSpPr>
        <p:spPr>
          <a:xfrm>
            <a:off x="6953585" y="1858058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27" name="Text Placeholder 41"/>
          <p:cNvSpPr>
            <a:spLocks noGrp="1"/>
          </p:cNvSpPr>
          <p:nvPr>
            <p:ph type="body" sz="quarter" idx="26" hasCustomPrompt="1"/>
          </p:nvPr>
        </p:nvSpPr>
        <p:spPr>
          <a:xfrm>
            <a:off x="6953586" y="2586129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sp>
        <p:nvSpPr>
          <p:cNvPr id="30" name="Text Placeholder 41"/>
          <p:cNvSpPr>
            <a:spLocks noGrp="1"/>
          </p:cNvSpPr>
          <p:nvPr>
            <p:ph type="body" sz="quarter" idx="27" hasCustomPrompt="1"/>
          </p:nvPr>
        </p:nvSpPr>
        <p:spPr>
          <a:xfrm>
            <a:off x="6953585" y="3736800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Person</a:t>
            </a:r>
          </a:p>
        </p:txBody>
      </p:sp>
      <p:sp>
        <p:nvSpPr>
          <p:cNvPr id="31" name="Text Placeholder 41"/>
          <p:cNvSpPr>
            <a:spLocks noGrp="1"/>
          </p:cNvSpPr>
          <p:nvPr>
            <p:ph type="body" sz="quarter" idx="28" hasCustomPrompt="1"/>
          </p:nvPr>
        </p:nvSpPr>
        <p:spPr>
          <a:xfrm>
            <a:off x="6953586" y="4464871"/>
            <a:ext cx="2929659" cy="535531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Contact Information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B38AAB-59EB-4788-8828-B01DC64D7B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00000" y="957600"/>
            <a:ext cx="2426350" cy="295351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160384" y="3121111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5E81246-6274-453E-8EE1-C96AAAB56787}"/>
              </a:ext>
            </a:extLst>
          </p:cNvPr>
          <p:cNvSpPr/>
          <p:nvPr userDrawn="1"/>
        </p:nvSpPr>
        <p:spPr>
          <a:xfrm>
            <a:off x="5160384" y="4983481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178857-D7D5-44BA-AE93-24F52AEBDD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r="35483" b="35459"/>
          <a:stretch>
            <a:fillRect/>
          </a:stretch>
        </p:blipFill>
        <p:spPr>
          <a:xfrm flipH="1">
            <a:off x="0" y="-1"/>
            <a:ext cx="12192000" cy="6860680"/>
          </a:xfrm>
          <a:prstGeom prst="rect">
            <a:avLst/>
          </a:prstGeom>
        </p:spPr>
      </p:pic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68563" y="2422253"/>
            <a:ext cx="8380412" cy="2010807"/>
          </a:xfrm>
        </p:spPr>
        <p:txBody>
          <a:bodyPr anchor="ctr"/>
          <a:lstStyle>
            <a:lvl1pPr marL="228600" indent="-228600">
              <a:buSzPct val="80000"/>
              <a:buFontTx/>
              <a:buBlip>
                <a:blip r:embed="rId3"/>
              </a:buBlip>
              <a:defRPr sz="3600">
                <a:solidFill>
                  <a:schemeClr val="bg1"/>
                </a:solidFill>
              </a:defRPr>
            </a:lvl1pPr>
            <a:lvl2pPr marL="685800" indent="-228600">
              <a:buSzPct val="80000"/>
              <a:buFontTx/>
              <a:buBlip>
                <a:blip r:embed="rId3"/>
              </a:buBlip>
              <a:defRPr sz="2800">
                <a:solidFill>
                  <a:schemeClr val="bg1"/>
                </a:solidFill>
              </a:defRPr>
            </a:lvl2pPr>
            <a:lvl3pPr marL="1143000" indent="-228600">
              <a:buSzPct val="80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3pPr>
            <a:lvl4pPr marL="1600200" indent="-228600">
              <a:buSzPct val="80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4pPr>
            <a:lvl5pPr marL="2057400" indent="-228600">
              <a:buSzPct val="80000"/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82E2399-49A3-4309-87FC-15EC665474B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>
          <a:xfrm>
            <a:off x="8968554" y="5907645"/>
            <a:ext cx="1960559" cy="813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smtClean="0"/>
              <a:t>[PRESENTATION TITLE]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Bennett Jones/Bennett Jones Academy [CHOOSE ONE]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907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smtClean="0"/>
              <a:t>[PRESENTATION TITLE]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Bennett Jones/Bennett Jones Academy [CHOOSE ONE]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495600" y="4361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2496608" y="5654099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2483193" y="5786248"/>
            <a:ext cx="1812607" cy="570103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Contact Person</a:t>
            </a:r>
            <a:endParaRPr lang="en-US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99856" y="4264803"/>
            <a:ext cx="0" cy="2091548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icture Placeholder 2"/>
          <p:cNvSpPr>
            <a:spLocks noGrp="1"/>
          </p:cNvSpPr>
          <p:nvPr>
            <p:ph type="pic" sz="quarter" idx="37"/>
          </p:nvPr>
        </p:nvSpPr>
        <p:spPr>
          <a:xfrm>
            <a:off x="5250848" y="4361934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5251856" y="5654245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41"/>
          <p:cNvSpPr>
            <a:spLocks noGrp="1"/>
          </p:cNvSpPr>
          <p:nvPr>
            <p:ph type="body" sz="quarter" idx="38" hasCustomPrompt="1"/>
          </p:nvPr>
        </p:nvSpPr>
        <p:spPr>
          <a:xfrm>
            <a:off x="5238441" y="5786394"/>
            <a:ext cx="1812607" cy="570103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Contact Person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99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ver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Title 31"/>
          <p:cNvSpPr>
            <a:spLocks noGrp="1"/>
          </p:cNvSpPr>
          <p:nvPr>
            <p:ph type="title" hasCustomPrompt="1"/>
          </p:nvPr>
        </p:nvSpPr>
        <p:spPr>
          <a:xfrm>
            <a:off x="2468353" y="2776955"/>
            <a:ext cx="7516079" cy="701731"/>
          </a:xfrm>
        </p:spPr>
        <p:txBody>
          <a:bodyPr anchor="t" anchorCtr="0">
            <a:normAutofit/>
          </a:bodyPr>
          <a:lstStyle>
            <a:lvl1pPr>
              <a:defRPr sz="4400">
                <a:solidFill>
                  <a:srgbClr val="1D2529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/>
          </a:p>
        </p:txBody>
      </p:sp>
      <p:sp>
        <p:nvSpPr>
          <p:cNvPr id="28" name="Text Placeholder 46"/>
          <p:cNvSpPr>
            <a:spLocks noGrp="1"/>
          </p:cNvSpPr>
          <p:nvPr>
            <p:ph type="body" sz="quarter" idx="14" hasCustomPrompt="1"/>
          </p:nvPr>
        </p:nvSpPr>
        <p:spPr>
          <a:xfrm>
            <a:off x="2468354" y="2463023"/>
            <a:ext cx="7516078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i="1" baseline="0">
                <a:solidFill>
                  <a:srgbClr val="1D2529"/>
                </a:solidFill>
              </a:defRPr>
            </a:lvl1pPr>
          </a:lstStyle>
          <a:p>
            <a:r>
              <a:rPr lang="en-US" smtClean="0"/>
              <a:t>[PRESENTATION TITLE]</a:t>
            </a:r>
            <a:endParaRPr lang="en-US"/>
          </a:p>
        </p:txBody>
      </p:sp>
      <p:sp>
        <p:nvSpPr>
          <p:cNvPr id="29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2468353" y="2149091"/>
            <a:ext cx="7516079" cy="313932"/>
          </a:xfrm>
        </p:spPr>
        <p:txBody>
          <a:bodyPr wrap="square" anchor="ctr">
            <a:normAutofit/>
          </a:bodyPr>
          <a:lstStyle>
            <a:lvl1pPr marL="0" indent="0">
              <a:buNone/>
              <a:defRPr sz="160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Bennett Jones/Bennett Jones Academy [CHOOSE ONE]</a:t>
            </a:r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logo">
            <a:extLst>
              <a:ext uri="{FF2B5EF4-FFF2-40B4-BE49-F238E27FC236}">
                <a16:creationId xmlns:a16="http://schemas.microsoft.com/office/drawing/2014/main" id="{ABBB82BA-B79B-4D0C-B791-8EBC8F3F12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  <p:sp>
        <p:nvSpPr>
          <p:cNvPr id="12" name="Picture Placeholder 2"/>
          <p:cNvSpPr>
            <a:spLocks noGrp="1"/>
          </p:cNvSpPr>
          <p:nvPr>
            <p:ph type="pic" sz="quarter" idx="20"/>
          </p:nvPr>
        </p:nvSpPr>
        <p:spPr>
          <a:xfrm>
            <a:off x="2495600" y="4361788"/>
            <a:ext cx="1440000" cy="12924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>
                <a:solidFill>
                  <a:schemeClr val="bg2">
                    <a:lumMod val="90000"/>
                  </a:schemeClr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B7D3FC3-69E7-4243-B417-C3ABCE8F7C58}"/>
              </a:ext>
            </a:extLst>
          </p:cNvPr>
          <p:cNvSpPr/>
          <p:nvPr userDrawn="1"/>
        </p:nvSpPr>
        <p:spPr>
          <a:xfrm>
            <a:off x="2496608" y="5654099"/>
            <a:ext cx="1440000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 Placeholder 41"/>
          <p:cNvSpPr>
            <a:spLocks noGrp="1"/>
          </p:cNvSpPr>
          <p:nvPr>
            <p:ph type="body" sz="quarter" idx="36" hasCustomPrompt="1"/>
          </p:nvPr>
        </p:nvSpPr>
        <p:spPr>
          <a:xfrm>
            <a:off x="2483193" y="5786248"/>
            <a:ext cx="1812607" cy="570103"/>
          </a:xfrm>
        </p:spPr>
        <p:txBody>
          <a:bodyPr anchor="ctr">
            <a:normAutofit/>
          </a:bodyPr>
          <a:lstStyle>
            <a:lvl1pPr marL="0" indent="0">
              <a:spcBef>
                <a:spcPct val="0"/>
              </a:spcBef>
              <a:buFont typeface="Arial" charset="0"/>
              <a:buNone/>
              <a:defRPr sz="16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Contact Person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996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9" name="Hexagon 8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Hexagon 9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Hexagon 10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Freeform 22"/>
          <p:cNvSpPr/>
          <p:nvPr userDrawn="1"/>
        </p:nvSpPr>
        <p:spPr>
          <a:xfrm rot="10800000" flipH="1">
            <a:off x="1" y="24391"/>
            <a:ext cx="1703512" cy="6814043"/>
          </a:xfrm>
          <a:custGeom>
            <a:avLst/>
            <a:gdLst>
              <a:gd name="connsiteX0" fmla="*/ 0 w 1703512"/>
              <a:gd name="connsiteY0" fmla="*/ 6814043 h 6814043"/>
              <a:gd name="connsiteX1" fmla="*/ 0 w 1703512"/>
              <a:gd name="connsiteY1" fmla="*/ 0 h 6814043"/>
              <a:gd name="connsiteX2" fmla="*/ 1703512 w 1703512"/>
              <a:gd name="connsiteY2" fmla="*/ 3407022 h 6814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03512" h="6814043">
                <a:moveTo>
                  <a:pt x="0" y="6814043"/>
                </a:moveTo>
                <a:lnTo>
                  <a:pt x="0" y="0"/>
                </a:lnTo>
                <a:lnTo>
                  <a:pt x="1703512" y="3407022"/>
                </a:lnTo>
                <a:close/>
              </a:path>
            </a:pathLst>
          </a:custGeom>
          <a:gradFill flip="none" rotWithShape="0">
            <a:gsLst>
              <a:gs pos="0">
                <a:srgbClr val="00998D">
                  <a:alpha val="50000"/>
                </a:srgbClr>
              </a:gs>
              <a:gs pos="99000">
                <a:srgbClr val="8DC63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7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>
          <a:xfrm>
            <a:off x="2468563" y="2422253"/>
            <a:ext cx="8380412" cy="2010807"/>
          </a:xfrm>
        </p:spPr>
        <p:txBody>
          <a:bodyPr anchor="ctr"/>
          <a:lstStyle>
            <a:lvl1pPr marL="228600" indent="-228600">
              <a:buSzPct val="80000"/>
              <a:buFontTx/>
              <a:buBlip>
                <a:blip r:embed="rId2"/>
              </a:buBlip>
              <a:defRPr sz="3600">
                <a:solidFill>
                  <a:srgbClr val="1D2529"/>
                </a:solidFill>
              </a:defRPr>
            </a:lvl1pPr>
            <a:lvl2pPr marL="685800" indent="-228600">
              <a:buSzPct val="80000"/>
              <a:buFontTx/>
              <a:buBlip>
                <a:blip r:embed="rId2"/>
              </a:buBlip>
              <a:defRPr sz="2800">
                <a:solidFill>
                  <a:srgbClr val="1D2529"/>
                </a:solidFill>
              </a:defRPr>
            </a:lvl2pPr>
            <a:lvl3pPr marL="11430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3pPr>
            <a:lvl4pPr marL="16002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4pPr>
            <a:lvl5pPr marL="2057400" indent="-228600">
              <a:buSzPct val="80000"/>
              <a:buFontTx/>
              <a:buBlip>
                <a:blip r:embed="rId2"/>
              </a:buBlip>
              <a:defRPr>
                <a:solidFill>
                  <a:srgbClr val="1D2529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4" name="logo">
            <a:extLst>
              <a:ext uri="{FF2B5EF4-FFF2-40B4-BE49-F238E27FC236}">
                <a16:creationId xmlns:a16="http://schemas.microsoft.com/office/drawing/2014/main" id="{75989859-AA45-4BC6-9014-8A909266B5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9142244" y="6102357"/>
            <a:ext cx="1628565" cy="413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5697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2" name="Freeform 21"/>
          <p:cNvSpPr/>
          <p:nvPr userDrawn="1"/>
        </p:nvSpPr>
        <p:spPr>
          <a:xfrm rot="10800000">
            <a:off x="0" y="1"/>
            <a:ext cx="5517210" cy="6863359"/>
          </a:xfrm>
          <a:custGeom>
            <a:avLst/>
            <a:gdLst>
              <a:gd name="connsiteX0" fmla="*/ 5517210 w 5517210"/>
              <a:gd name="connsiteY0" fmla="*/ 6863359 h 6863359"/>
              <a:gd name="connsiteX1" fmla="*/ 1715841 w 5517210"/>
              <a:gd name="connsiteY1" fmla="*/ 6863359 h 6863359"/>
              <a:gd name="connsiteX2" fmla="*/ 0 w 5517210"/>
              <a:gd name="connsiteY2" fmla="*/ 3431680 h 6863359"/>
              <a:gd name="connsiteX3" fmla="*/ 1715841 w 5517210"/>
              <a:gd name="connsiteY3" fmla="*/ 0 h 6863359"/>
              <a:gd name="connsiteX4" fmla="*/ 5517210 w 5517210"/>
              <a:gd name="connsiteY4" fmla="*/ 0 h 68633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17210" h="6863359">
                <a:moveTo>
                  <a:pt x="5517210" y="6863359"/>
                </a:moveTo>
                <a:lnTo>
                  <a:pt x="1715841" y="6863359"/>
                </a:lnTo>
                <a:lnTo>
                  <a:pt x="0" y="3431680"/>
                </a:lnTo>
                <a:lnTo>
                  <a:pt x="1715841" y="0"/>
                </a:lnTo>
                <a:lnTo>
                  <a:pt x="5517210" y="0"/>
                </a:lnTo>
                <a:close/>
              </a:path>
            </a:pathLst>
          </a:custGeom>
          <a:gradFill flip="none" rotWithShape="0">
            <a:gsLst>
              <a:gs pos="0">
                <a:srgbClr val="00998D"/>
              </a:gs>
              <a:gs pos="100000">
                <a:srgbClr val="8DC63F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en-US"/>
          </a:p>
        </p:txBody>
      </p:sp>
      <p:sp>
        <p:nvSpPr>
          <p:cNvPr id="8" name="Title 6"/>
          <p:cNvSpPr>
            <a:spLocks noGrp="1"/>
          </p:cNvSpPr>
          <p:nvPr>
            <p:ph type="title" hasCustomPrompt="1"/>
          </p:nvPr>
        </p:nvSpPr>
        <p:spPr>
          <a:xfrm>
            <a:off x="839788" y="2773436"/>
            <a:ext cx="4248100" cy="1311128"/>
          </a:xfr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[SECTION TITLE]</a:t>
            </a:r>
            <a:endParaRPr lang="en-US" b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968554" y="5907645"/>
            <a:ext cx="1960559" cy="813837"/>
          </a:xfrm>
          <a:prstGeom prst="rect">
            <a:avLst/>
          </a:prstGeom>
        </p:spPr>
      </p:pic>
      <p:grpSp>
        <p:nvGrpSpPr>
          <p:cNvPr id="16" name="triple hexagon"/>
          <p:cNvGrpSpPr/>
          <p:nvPr userDrawn="1"/>
        </p:nvGrpSpPr>
        <p:grpSpPr>
          <a:xfrm>
            <a:off x="11480347" y="6309320"/>
            <a:ext cx="690481" cy="765608"/>
            <a:chOff x="1056924" y="664846"/>
            <a:chExt cx="2500100" cy="2772120"/>
          </a:xfrm>
        </p:grpSpPr>
        <p:sp>
          <p:nvSpPr>
            <p:cNvPr id="17" name="Hexagon 16"/>
            <p:cNvSpPr/>
            <p:nvPr/>
          </p:nvSpPr>
          <p:spPr>
            <a:xfrm rot="5400000">
              <a:off x="1565194" y="813202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exagon 17"/>
            <p:cNvSpPr/>
            <p:nvPr/>
          </p:nvSpPr>
          <p:spPr>
            <a:xfrm rot="5400000">
              <a:off x="2221821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Hexagon 18"/>
            <p:cNvSpPr/>
            <p:nvPr/>
          </p:nvSpPr>
          <p:spPr>
            <a:xfrm rot="5400000">
              <a:off x="908568" y="2101763"/>
              <a:ext cx="1483559" cy="1186847"/>
            </a:xfrm>
            <a:prstGeom prst="hexagon">
              <a:avLst/>
            </a:prstGeom>
            <a:noFill/>
            <a:ln w="12700">
              <a:solidFill>
                <a:srgbClr val="00998D">
                  <a:alpha val="5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Slide Number Placeholder 36"/>
          <p:cNvSpPr>
            <a:spLocks noGrp="1"/>
          </p:cNvSpPr>
          <p:nvPr>
            <p:ph type="sldNum" sz="quarter" idx="18"/>
          </p:nvPr>
        </p:nvSpPr>
        <p:spPr>
          <a:xfrm>
            <a:off x="11640616" y="6356351"/>
            <a:ext cx="365937" cy="303756"/>
          </a:xfrm>
        </p:spPr>
        <p:txBody>
          <a:bodyPr anchor="ctr"/>
          <a:lstStyle>
            <a:lvl1pPr algn="ctr">
              <a:defRPr sz="1100">
                <a:solidFill>
                  <a:schemeClr val="accent1"/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727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677041"/>
            <a:ext cx="10515600" cy="7017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184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22A6E6-357A-204A-8141-87424A815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9355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711" r:id="rId5"/>
    <p:sldLayoutId id="2147483714" r:id="rId6"/>
    <p:sldLayoutId id="2147483715" r:id="rId7"/>
    <p:sldLayoutId id="2147483712" r:id="rId8"/>
    <p:sldLayoutId id="2147483678" r:id="rId9"/>
    <p:sldLayoutId id="2147483713" r:id="rId10"/>
    <p:sldLayoutId id="2147483716" r:id="rId11"/>
    <p:sldLayoutId id="2147483717" r:id="rId12"/>
    <p:sldLayoutId id="2147483693" r:id="rId13"/>
    <p:sldLayoutId id="2147483718" r:id="rId14"/>
    <p:sldLayoutId id="2147483694" r:id="rId15"/>
    <p:sldLayoutId id="2147483719" r:id="rId16"/>
    <p:sldLayoutId id="2147483695" r:id="rId17"/>
    <p:sldLayoutId id="2147483720" r:id="rId18"/>
    <p:sldLayoutId id="2147483696" r:id="rId19"/>
    <p:sldLayoutId id="2147483722" r:id="rId20"/>
    <p:sldLayoutId id="2147483698" r:id="rId21"/>
    <p:sldLayoutId id="2147483721" r:id="rId22"/>
    <p:sldLayoutId id="2147483724" r:id="rId23"/>
    <p:sldLayoutId id="2147483725" r:id="rId24"/>
    <p:sldLayoutId id="2147483723" r:id="rId25"/>
    <p:sldLayoutId id="2147483726" r:id="rId26"/>
    <p:sldLayoutId id="2147483701" r:id="rId27"/>
    <p:sldLayoutId id="2147483703" r:id="rId28"/>
    <p:sldLayoutId id="2147483705" r:id="rId29"/>
    <p:sldLayoutId id="2147483707" r:id="rId3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Tx/>
        <a:buBlip>
          <a:blip r:embed="rId32"/>
        </a:buBlip>
        <a:defRPr sz="2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2"/>
        </a:buBlip>
        <a:defRPr sz="24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2"/>
        </a:buBlip>
        <a:defRPr sz="20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2"/>
        </a:buBlip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SzPct val="80000"/>
        <a:buFontTx/>
        <a:buBlip>
          <a:blip r:embed="rId32"/>
        </a:buBlip>
        <a:defRPr sz="1800" kern="1200">
          <a:solidFill>
            <a:schemeClr val="tx1"/>
          </a:solidFill>
          <a:latin typeface="Verdana" charset="0"/>
          <a:ea typeface="Verdana" charset="0"/>
          <a:cs typeface="Verdana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userDrawn="1">
          <p15:clr>
            <a:srgbClr val="F26B43"/>
          </p15:clr>
        </p15:guide>
        <p15:guide id="2" userDrawn="1">
          <p15:clr>
            <a:srgbClr val="F26B43"/>
          </p15:clr>
        </p15:guide>
        <p15:guide id="3" pos="7680" userDrawn="1">
          <p15:clr>
            <a:srgbClr val="F26B43"/>
          </p15:clr>
        </p15:guide>
        <p15:guide id="4" orient="horz" pos="432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yangc@bennettjones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hyperlink" Target="mailto:bandalis@bennettjones.com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bsa-asfc.gc.ca/trade-commerce/tariff-tarif/2018/menu-eng.html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Exporting from Canada: Legal Considerations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mtClean="0"/>
              <a:t>Legal Session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Trade Accelerator Progra</a:t>
            </a:r>
            <a:r>
              <a:rPr lang="en-US"/>
              <a:t>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798790" y="4061764"/>
            <a:ext cx="3278410" cy="1325272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sz="1500" smtClean="0"/>
              <a:t>Presented to</a:t>
            </a:r>
          </a:p>
          <a:p>
            <a:pPr>
              <a:spcAft>
                <a:spcPts val="600"/>
              </a:spcAft>
            </a:pPr>
            <a:r>
              <a:rPr lang="en-US" sz="1500" smtClean="0"/>
              <a:t>Calgary Economic Development</a:t>
            </a:r>
          </a:p>
          <a:p>
            <a:pPr>
              <a:spcAft>
                <a:spcPts val="600"/>
              </a:spcAft>
            </a:pPr>
            <a:r>
              <a:rPr lang="en-US" sz="1500" i="1" smtClean="0"/>
              <a:t>September 10, 2019</a:t>
            </a:r>
            <a:endParaRPr lang="en-US" sz="1500" i="1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469924" y="4061764"/>
            <a:ext cx="3543300" cy="1524000"/>
          </a:xfrm>
        </p:spPr>
        <p:txBody>
          <a:bodyPr>
            <a:normAutofit fontScale="92500"/>
          </a:bodyPr>
          <a:lstStyle/>
          <a:p>
            <a:pPr>
              <a:spcAft>
                <a:spcPts val="600"/>
              </a:spcAft>
            </a:pPr>
            <a:r>
              <a:rPr lang="en-US" smtClean="0"/>
              <a:t>Presenters</a:t>
            </a:r>
          </a:p>
          <a:p>
            <a:pPr>
              <a:spcAft>
                <a:spcPts val="600"/>
              </a:spcAft>
            </a:pPr>
            <a:r>
              <a:rPr lang="en-US" smtClean="0">
                <a:solidFill>
                  <a:srgbClr val="99BE3C"/>
                </a:solidFill>
              </a:rPr>
              <a:t>Noren Howg</a:t>
            </a:r>
            <a:r>
              <a:rPr lang="en-US" smtClean="0"/>
              <a:t>, </a:t>
            </a:r>
            <a:r>
              <a:rPr lang="en-US"/>
              <a:t>L</a:t>
            </a:r>
            <a:r>
              <a:rPr lang="en-US" smtClean="0"/>
              <a:t>awyer, Intellectual Property</a:t>
            </a:r>
            <a:endParaRPr lang="en-US" smtClean="0">
              <a:solidFill>
                <a:srgbClr val="99BE3C"/>
              </a:solidFill>
            </a:endParaRPr>
          </a:p>
          <a:p>
            <a:pPr>
              <a:spcAft>
                <a:spcPts val="600"/>
              </a:spcAft>
            </a:pPr>
            <a:r>
              <a:rPr lang="en-US" smtClean="0">
                <a:solidFill>
                  <a:srgbClr val="99BE3C"/>
                </a:solidFill>
              </a:rPr>
              <a:t>George Reid</a:t>
            </a:r>
            <a:r>
              <a:rPr lang="en-US" smtClean="0"/>
              <a:t>, Lawyer, </a:t>
            </a:r>
            <a:r>
              <a:rPr lang="en-CA" smtClean="0"/>
              <a:t>International Trade &amp; Investment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7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International framework for import/export rules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10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524000"/>
            <a:ext cx="11237136" cy="44252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mtClean="0"/>
              <a:t>Don’t forget the GST on imports!</a:t>
            </a:r>
          </a:p>
          <a:p>
            <a:pPr>
              <a:lnSpc>
                <a:spcPct val="120000"/>
              </a:lnSpc>
            </a:pPr>
            <a:endParaRPr lang="en-US" smtClean="0"/>
          </a:p>
          <a:p>
            <a:pPr>
              <a:lnSpc>
                <a:spcPct val="120000"/>
              </a:lnSpc>
            </a:pPr>
            <a:r>
              <a:rPr lang="en-US" smtClean="0"/>
              <a:t>Most countries have some form of value-added tax on imports</a:t>
            </a:r>
          </a:p>
          <a:p>
            <a:pPr>
              <a:lnSpc>
                <a:spcPct val="120000"/>
              </a:lnSpc>
            </a:pPr>
            <a:endParaRPr lang="en-US" smtClean="0"/>
          </a:p>
          <a:p>
            <a:pPr>
              <a:lnSpc>
                <a:spcPct val="120000"/>
              </a:lnSpc>
            </a:pPr>
            <a:r>
              <a:rPr lang="en-US" smtClean="0"/>
              <a:t>Rules can be very complicated, depending on the transaction structure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What Are FTAs?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11</a:t>
            </a:fld>
            <a:endParaRPr lang="en-US"/>
          </a:p>
        </p:txBody>
      </p:sp>
      <p:sp>
        <p:nvSpPr>
          <p:cNvPr id="15" name="Content Placeholder 1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CA"/>
              <a:t>Each FTA is </a:t>
            </a:r>
            <a:r>
              <a:rPr lang="en-CA" smtClean="0"/>
              <a:t>different</a:t>
            </a:r>
          </a:p>
          <a:p>
            <a:endParaRPr lang="en-CA"/>
          </a:p>
          <a:p>
            <a:r>
              <a:rPr lang="en-CA"/>
              <a:t>Common elements:</a:t>
            </a:r>
            <a:endParaRPr lang="en-US"/>
          </a:p>
          <a:p>
            <a:pPr lvl="1"/>
            <a:r>
              <a:rPr lang="en-US"/>
              <a:t>Tariff reduction</a:t>
            </a:r>
          </a:p>
          <a:p>
            <a:pPr lvl="1"/>
            <a:r>
              <a:rPr lang="en-US"/>
              <a:t>Customs facilitation</a:t>
            </a:r>
          </a:p>
          <a:p>
            <a:pPr lvl="1"/>
            <a:r>
              <a:rPr lang="en-CA"/>
              <a:t>Regulatory harmonization</a:t>
            </a:r>
          </a:p>
          <a:p>
            <a:pPr lvl="1"/>
            <a:r>
              <a:rPr lang="en-CA"/>
              <a:t>Market access via quotas</a:t>
            </a:r>
          </a:p>
          <a:p>
            <a:pPr lvl="1"/>
            <a:r>
              <a:rPr lang="en-CA"/>
              <a:t>Dispute </a:t>
            </a:r>
            <a:r>
              <a:rPr lang="en-CA" smtClean="0"/>
              <a:t>resolution</a:t>
            </a:r>
          </a:p>
          <a:p>
            <a:pPr lvl="1"/>
            <a:endParaRPr lang="en-CA"/>
          </a:p>
          <a:p>
            <a:r>
              <a:rPr lang="en-US"/>
              <a:t>Must know and understand “rule of origin” </a:t>
            </a:r>
            <a:r>
              <a:rPr lang="en-US" smtClean="0"/>
              <a:t/>
            </a:r>
            <a:br>
              <a:rPr lang="en-US" smtClean="0"/>
            </a:br>
            <a:r>
              <a:rPr lang="en-US" smtClean="0"/>
              <a:t>for </a:t>
            </a:r>
            <a:r>
              <a:rPr lang="en-US"/>
              <a:t>each product </a:t>
            </a:r>
            <a:r>
              <a:rPr lang="en-US" smtClean="0"/>
              <a:t>exported</a:t>
            </a:r>
          </a:p>
          <a:p>
            <a:endParaRPr lang="en-US"/>
          </a:p>
          <a:p>
            <a:r>
              <a:rPr lang="en-US" smtClean="0"/>
              <a:t>“Certificate </a:t>
            </a:r>
            <a:r>
              <a:rPr lang="en-US"/>
              <a:t>of </a:t>
            </a:r>
            <a:r>
              <a:rPr lang="en-US" smtClean="0"/>
              <a:t>Origin”—a </a:t>
            </a:r>
            <a:r>
              <a:rPr lang="en-US"/>
              <a:t>legally </a:t>
            </a:r>
            <a:r>
              <a:rPr lang="en-US" smtClean="0"/>
              <a:t>binding</a:t>
            </a:r>
            <a:br>
              <a:rPr lang="en-US" smtClean="0"/>
            </a:br>
            <a:r>
              <a:rPr lang="en-US" smtClean="0"/>
              <a:t> </a:t>
            </a:r>
            <a:r>
              <a:rPr lang="en-US"/>
              <a:t>document, akin to an affidavit</a:t>
            </a:r>
          </a:p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791200" y="1416637"/>
            <a:ext cx="4531168" cy="2545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099184" y="3727277"/>
            <a:ext cx="4724400" cy="270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048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International framework for import/export rules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12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524000"/>
            <a:ext cx="11237136" cy="44252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b="1" u="sng" smtClean="0"/>
              <a:t>Exporting</a:t>
            </a:r>
            <a:endParaRPr lang="en-US" smtClean="0"/>
          </a:p>
          <a:p>
            <a:pPr>
              <a:lnSpc>
                <a:spcPct val="120000"/>
              </a:lnSpc>
            </a:pPr>
            <a:r>
              <a:rPr lang="en-US" smtClean="0"/>
              <a:t>Usually limited to reporting the export of the goods </a:t>
            </a:r>
          </a:p>
          <a:p>
            <a:pPr>
              <a:lnSpc>
                <a:spcPct val="120000"/>
              </a:lnSpc>
            </a:pPr>
            <a:r>
              <a:rPr lang="en-US" smtClean="0"/>
              <a:t>Big exception for the U.S. – no export reporting required unless the good is controlled by a Federal statute, in which case, export reporting is necessary</a:t>
            </a:r>
          </a:p>
          <a:p>
            <a:pPr>
              <a:lnSpc>
                <a:spcPct val="120000"/>
              </a:lnSpc>
            </a:pPr>
            <a:r>
              <a:rPr lang="en-US" smtClean="0"/>
              <a:t>Service providers exporting controlled technology must also obtain a permit for, and export report, a transfer of controlled technology</a:t>
            </a:r>
            <a:endParaRPr lang="en-US"/>
          </a:p>
          <a:p>
            <a:pPr>
              <a:lnSpc>
                <a:spcPct val="12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55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Getting your product our of the country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13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524000"/>
            <a:ext cx="11237136" cy="4425279"/>
          </a:xfrm>
        </p:spPr>
        <p:txBody>
          <a:bodyPr>
            <a:normAutofit lnSpcReduction="10000"/>
          </a:bodyPr>
          <a:lstStyle/>
          <a:p>
            <a:pPr>
              <a:lnSpc>
                <a:spcPct val="120000"/>
              </a:lnSpc>
            </a:pPr>
            <a:r>
              <a:rPr lang="en-US" smtClean="0"/>
              <a:t>Know your product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HS tariff classification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How </a:t>
            </a:r>
            <a:r>
              <a:rPr lang="en-US"/>
              <a:t>is </a:t>
            </a:r>
            <a:r>
              <a:rPr lang="en-US" smtClean="0"/>
              <a:t>the product regulated </a:t>
            </a:r>
            <a:r>
              <a:rPr lang="en-US"/>
              <a:t>at the provincial and Federal level</a:t>
            </a:r>
            <a:r>
              <a:rPr lang="en-US" smtClean="0"/>
              <a:t>?</a:t>
            </a:r>
            <a:endParaRPr lang="en-US"/>
          </a:p>
          <a:p>
            <a:pPr lvl="1"/>
            <a:endParaRPr lang="en-US" smtClean="0"/>
          </a:p>
          <a:p>
            <a:pPr lvl="1"/>
            <a:r>
              <a:rPr lang="en-US" smtClean="0"/>
              <a:t>Are special permits </a:t>
            </a:r>
            <a:r>
              <a:rPr lang="en-US"/>
              <a:t>required to import/export? </a:t>
            </a:r>
            <a:endParaRPr lang="en-US" smtClean="0"/>
          </a:p>
          <a:p>
            <a:pPr lvl="2"/>
            <a:endParaRPr lang="en-US" smtClean="0"/>
          </a:p>
          <a:p>
            <a:pPr lvl="2"/>
            <a:r>
              <a:rPr lang="en-US" smtClean="0"/>
              <a:t>For example, Export Controls apply to goods and technology that have dual military and civilian uses (lasers, encryption), or other goods the Government of Canada decides to control as a matter of policy</a:t>
            </a:r>
          </a:p>
          <a:p>
            <a:pPr lvl="2"/>
            <a:endParaRPr lang="en-US" smtClean="0"/>
          </a:p>
          <a:p>
            <a:pPr lvl="2"/>
            <a:r>
              <a:rPr lang="en-US" smtClean="0"/>
              <a:t>Even sending or allowing access to controlled software may require a permit!</a:t>
            </a:r>
            <a:endParaRPr lang="en-US"/>
          </a:p>
          <a:p>
            <a:pPr lvl="1">
              <a:lnSpc>
                <a:spcPct val="120000"/>
              </a:lnSpc>
            </a:pPr>
            <a:endParaRPr lang="en-US" smtClean="0"/>
          </a:p>
          <a:p>
            <a:pPr lvl="1">
              <a:lnSpc>
                <a:spcPct val="12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1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Getting your product into another country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524000"/>
            <a:ext cx="11237136" cy="442527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US" b="1" smtClean="0"/>
              <a:t>Goods: </a:t>
            </a:r>
            <a:r>
              <a:rPr lang="en-US" smtClean="0"/>
              <a:t>How is your product regulated in your customer’s country and what permits does your customer need to import it?</a:t>
            </a:r>
          </a:p>
          <a:p>
            <a:pPr lvl="1">
              <a:lnSpc>
                <a:spcPct val="120000"/>
              </a:lnSpc>
            </a:pPr>
            <a:r>
              <a:rPr lang="en-US" smtClean="0"/>
              <a:t>Agri-food products typically have stringent requirements</a:t>
            </a:r>
          </a:p>
          <a:p>
            <a:pPr lvl="1">
              <a:lnSpc>
                <a:spcPct val="120000"/>
              </a:lnSpc>
            </a:pPr>
            <a:endParaRPr lang="en-US" smtClean="0"/>
          </a:p>
          <a:p>
            <a:pPr lvl="1">
              <a:lnSpc>
                <a:spcPct val="120000"/>
              </a:lnSpc>
            </a:pPr>
            <a:r>
              <a:rPr lang="en-US" smtClean="0"/>
              <a:t>Depending on the market, there may be restrictions that have no equivalent in Canada</a:t>
            </a:r>
          </a:p>
          <a:p>
            <a:pPr lvl="1"/>
            <a:endParaRPr lang="en-US" smtClean="0"/>
          </a:p>
          <a:p>
            <a:pPr lvl="1"/>
            <a:r>
              <a:rPr lang="en-US" smtClean="0"/>
              <a:t>Dealing with importer requests: quality certifications, country of origin certifications, certificate of free sale, etc.</a:t>
            </a:r>
          </a:p>
          <a:p>
            <a:endParaRPr lang="en-US" b="1" smtClean="0"/>
          </a:p>
          <a:p>
            <a:r>
              <a:rPr lang="en-US" b="1" smtClean="0"/>
              <a:t>Services</a:t>
            </a:r>
            <a:r>
              <a:rPr lang="en-US" smtClean="0"/>
              <a:t>: Are there business visa requirements? Local tax implications of onboarding a customer located in another country?</a:t>
            </a:r>
            <a:endParaRPr lang="en-US" b="1"/>
          </a:p>
          <a:p>
            <a:pPr lvl="1"/>
            <a:endParaRPr lang="en-US" smtClean="0"/>
          </a:p>
          <a:p>
            <a:pPr lvl="1"/>
            <a:endParaRPr lang="en-US"/>
          </a:p>
          <a:p>
            <a:pPr lvl="1">
              <a:lnSpc>
                <a:spcPct val="120000"/>
              </a:lnSpc>
            </a:pPr>
            <a:endParaRPr lang="en-US" smtClean="0"/>
          </a:p>
          <a:p>
            <a:pPr lvl="1">
              <a:lnSpc>
                <a:spcPct val="120000"/>
              </a:lnSpc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03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considerations: Economic Sanctions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916112"/>
            <a:ext cx="6915912" cy="4033167"/>
          </a:xfrm>
        </p:spPr>
        <p:txBody>
          <a:bodyPr>
            <a:noAutofit/>
          </a:bodyPr>
          <a:lstStyle/>
          <a:p>
            <a:r>
              <a:rPr lang="en-US" sz="1800" smtClean="0"/>
              <a:t>Canada restricts dealing with certain countries &amp; people</a:t>
            </a:r>
          </a:p>
          <a:p>
            <a:pPr lvl="1"/>
            <a:r>
              <a:rPr lang="en-US" sz="1800" smtClean="0"/>
              <a:t>Special Economic Measures Act</a:t>
            </a:r>
          </a:p>
          <a:p>
            <a:pPr lvl="1"/>
            <a:r>
              <a:rPr lang="en-US" sz="1800" smtClean="0"/>
              <a:t>United Nations Act (U.N. Security Council)</a:t>
            </a:r>
          </a:p>
          <a:p>
            <a:pPr lvl="1"/>
            <a:r>
              <a:rPr lang="en-US" sz="1800" smtClean="0"/>
              <a:t>Criminal Code (terrorist groups)</a:t>
            </a:r>
          </a:p>
          <a:p>
            <a:pPr lvl="1"/>
            <a:r>
              <a:rPr lang="en-US" sz="1800" smtClean="0"/>
              <a:t>Freezing Assets of Corrupt Foreign Officials Act</a:t>
            </a:r>
          </a:p>
          <a:p>
            <a:pPr lvl="1"/>
            <a:r>
              <a:rPr lang="en-CA" sz="1800" smtClean="0"/>
              <a:t>Justice for Victims of Corrupt Foreign Officials Act</a:t>
            </a:r>
            <a:endParaRPr lang="en-US" sz="1800" smtClean="0"/>
          </a:p>
          <a:p>
            <a:pPr lvl="1"/>
            <a:r>
              <a:rPr lang="en-US" sz="1800" smtClean="0"/>
              <a:t>Blocking orders (Cuba)</a:t>
            </a:r>
          </a:p>
          <a:p>
            <a:r>
              <a:rPr lang="en-US" sz="1800" smtClean="0"/>
              <a:t>Beware: measures change frequently and changes are immediate</a:t>
            </a:r>
          </a:p>
          <a:p>
            <a:r>
              <a:rPr lang="en-US" sz="1800" smtClean="0"/>
              <a:t>Permits can be obtained on a case by case basis</a:t>
            </a:r>
          </a:p>
          <a:p>
            <a:r>
              <a:rPr lang="en-US" sz="1800" smtClean="0"/>
              <a:t>Non-compliance has serious consequences: seizure of goods, potential criminal prosecution, harm to reputation</a:t>
            </a:r>
          </a:p>
          <a:p>
            <a:endParaRPr lang="en-US" sz="180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87186" y="1752600"/>
            <a:ext cx="3782274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71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Considerations: Corruption &amp; Bribery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16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700" smtClean="0"/>
              <a:t>Giving (or offering, or agreeing to give) a </a:t>
            </a:r>
            <a:r>
              <a:rPr lang="en-US" sz="1700"/>
              <a:t>bribe—directly </a:t>
            </a:r>
            <a:r>
              <a:rPr lang="en-US" sz="1700" smtClean="0"/>
              <a:t>or </a:t>
            </a:r>
            <a:r>
              <a:rPr lang="en-US" sz="1700"/>
              <a:t>indirectly—is </a:t>
            </a:r>
            <a:r>
              <a:rPr lang="en-US" sz="1700" smtClean="0"/>
              <a:t>a criminal </a:t>
            </a:r>
            <a:r>
              <a:rPr lang="en-US" sz="1700"/>
              <a:t>o</a:t>
            </a:r>
            <a:r>
              <a:rPr lang="en-US" sz="1700" smtClean="0"/>
              <a:t>ffence in Canada </a:t>
            </a:r>
          </a:p>
          <a:p>
            <a:pPr lvl="1"/>
            <a:r>
              <a:rPr lang="en-US" sz="1700" i="1" smtClean="0"/>
              <a:t>Corruption of Foreign Public Officials Act</a:t>
            </a:r>
            <a:endParaRPr lang="en-US" sz="1700"/>
          </a:p>
          <a:p>
            <a:pPr lvl="1"/>
            <a:r>
              <a:rPr lang="en-US" sz="1700" i="1" smtClean="0"/>
              <a:t>Criminal Code</a:t>
            </a:r>
          </a:p>
          <a:p>
            <a:r>
              <a:rPr lang="en-US" sz="1700" smtClean="0"/>
              <a:t>Canada has jurisdiction to prosecute if there is a “real and substantial connection” to Canada </a:t>
            </a:r>
            <a:r>
              <a:rPr lang="en-US" sz="1700" b="1" u="sng" smtClean="0"/>
              <a:t>OR</a:t>
            </a:r>
            <a:r>
              <a:rPr lang="en-US" sz="1700"/>
              <a:t> </a:t>
            </a:r>
            <a:r>
              <a:rPr lang="en-US" sz="1700" smtClean="0"/>
              <a:t>the accused is a Canadian company or Canadian individual</a:t>
            </a:r>
          </a:p>
          <a:p>
            <a:r>
              <a:rPr lang="en-US" sz="1700" smtClean="0"/>
              <a:t>No “facilitation payment” exception in Canada (since October 31, 2017)</a:t>
            </a:r>
          </a:p>
          <a:p>
            <a:r>
              <a:rPr lang="en-US" sz="1700" smtClean="0"/>
              <a:t>Consider geography (high risk countries) and subject matter (e.g., points of contact with government officials)</a:t>
            </a:r>
          </a:p>
          <a:p>
            <a:r>
              <a:rPr lang="en-US" sz="1700" smtClean="0"/>
              <a:t>Consider LEGAL RISK vs. REPUTATIONAL RISK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172201" y="4343400"/>
            <a:ext cx="546841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44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Special Considerations: Export Controls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17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Exports are controlled </a:t>
            </a:r>
            <a:r>
              <a:rPr lang="en-US" smtClean="0"/>
              <a:t>(require permits to export) on </a:t>
            </a:r>
            <a:r>
              <a:rPr lang="en-US"/>
              <a:t>the basis of four criteria:</a:t>
            </a:r>
          </a:p>
          <a:p>
            <a:pPr lvl="1">
              <a:buFontTx/>
              <a:buAutoNum type="arabicPeriod"/>
            </a:pPr>
            <a:r>
              <a:rPr lang="en-US"/>
              <a:t>Product Classification</a:t>
            </a:r>
          </a:p>
          <a:p>
            <a:pPr lvl="2"/>
            <a:r>
              <a:rPr lang="en-US"/>
              <a:t>What is being exported? </a:t>
            </a:r>
          </a:p>
          <a:p>
            <a:pPr lvl="2"/>
            <a:r>
              <a:rPr lang="en-US"/>
              <a:t>Is it dual-use, military, nuclear, U.S. origin or some other controlled category? </a:t>
            </a:r>
          </a:p>
          <a:p>
            <a:pPr lvl="1">
              <a:buFontTx/>
              <a:buAutoNum type="arabicPeriod"/>
            </a:pPr>
            <a:r>
              <a:rPr lang="en-US"/>
              <a:t>Destination</a:t>
            </a:r>
          </a:p>
          <a:p>
            <a:pPr lvl="2"/>
            <a:r>
              <a:rPr lang="en-US"/>
              <a:t>Where is the product going?  </a:t>
            </a:r>
          </a:p>
          <a:p>
            <a:pPr lvl="2"/>
            <a:r>
              <a:rPr lang="en-US"/>
              <a:t>Is it being trans-shipped or re-exported from the destination? </a:t>
            </a:r>
          </a:p>
          <a:p>
            <a:pPr lvl="2"/>
            <a:r>
              <a:rPr lang="en-US"/>
              <a:t>Is the destination (intermediate or final) subject to sanctions?</a:t>
            </a:r>
          </a:p>
          <a:p>
            <a:pPr lvl="1">
              <a:buFontTx/>
              <a:buAutoNum type="arabicPeriod"/>
            </a:pPr>
            <a:r>
              <a:rPr lang="en-US"/>
              <a:t>End-User</a:t>
            </a:r>
          </a:p>
          <a:p>
            <a:pPr lvl="2"/>
            <a:r>
              <a:rPr lang="en-US"/>
              <a:t>Who is receiving the product?  Are they on a restricted list?</a:t>
            </a:r>
          </a:p>
          <a:p>
            <a:pPr lvl="1">
              <a:buFontTx/>
              <a:buAutoNum type="arabicPeriod"/>
            </a:pPr>
            <a:r>
              <a:rPr lang="en-US"/>
              <a:t>End-Use</a:t>
            </a:r>
          </a:p>
          <a:p>
            <a:pPr lvl="2"/>
            <a:r>
              <a:rPr lang="en-US"/>
              <a:t>What will the end-user do with the product?</a:t>
            </a:r>
          </a:p>
          <a:p>
            <a:endParaRPr lang="en-US" sz="1700" smtClean="0"/>
          </a:p>
        </p:txBody>
      </p:sp>
    </p:spTree>
    <p:extLst>
      <p:ext uri="{BB962C8B-B14F-4D97-AF65-F5344CB8AC3E}">
        <p14:creationId xmlns:p14="http://schemas.microsoft.com/office/powerpoint/2010/main" val="380830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18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altLang="en-US" sz="3200" smtClean="0"/>
              <a:t>Intellectual </a:t>
            </a:r>
            <a:r>
              <a:rPr lang="en-US" altLang="en-US" sz="3200"/>
              <a:t>Property </a:t>
            </a:r>
            <a:r>
              <a:rPr lang="en-US" altLang="en-US" sz="3200" smtClean="0"/>
              <a:t>refers </a:t>
            </a:r>
            <a:r>
              <a:rPr lang="en-US" altLang="en-US" sz="3200"/>
              <a:t>to a </a:t>
            </a:r>
            <a:r>
              <a:rPr lang="en-US" altLang="en-US" sz="3200" u="sng"/>
              <a:t>bundle of rights</a:t>
            </a:r>
            <a:r>
              <a:rPr lang="en-US" altLang="en-US" sz="3200" i="1"/>
              <a:t> </a:t>
            </a:r>
            <a:r>
              <a:rPr lang="en-US" altLang="en-US" sz="3200" smtClean="0"/>
              <a:t>that </a:t>
            </a:r>
            <a:r>
              <a:rPr lang="en-US" altLang="en-US" sz="3200"/>
              <a:t>enables </a:t>
            </a:r>
            <a:r>
              <a:rPr lang="en-US" altLang="en-US" sz="3200" smtClean="0"/>
              <a:t>you to </a:t>
            </a:r>
            <a:r>
              <a:rPr lang="en-US" altLang="en-US" sz="3200"/>
              <a:t>preclude others from using the protected aspect </a:t>
            </a:r>
            <a:r>
              <a:rPr lang="en-US" altLang="en-US" sz="3200" smtClean="0"/>
              <a:t>of your business without your permission</a:t>
            </a:r>
            <a:r>
              <a:rPr lang="en-US" altLang="en-US" sz="320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7665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Bundle of rights 	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>
              <a:lnSpc>
                <a:spcPct val="80000"/>
              </a:lnSpc>
            </a:pPr>
            <a:r>
              <a:rPr lang="en-US" altLang="en-US" sz="3600" i="1" smtClean="0"/>
              <a:t>Patent Act</a:t>
            </a:r>
          </a:p>
          <a:p>
            <a:pPr>
              <a:lnSpc>
                <a:spcPct val="80000"/>
              </a:lnSpc>
            </a:pPr>
            <a:endParaRPr lang="en-US" altLang="en-US" sz="3600" i="1"/>
          </a:p>
          <a:p>
            <a:pPr>
              <a:lnSpc>
                <a:spcPct val="80000"/>
              </a:lnSpc>
            </a:pPr>
            <a:r>
              <a:rPr lang="en-US" altLang="en-US" sz="3600" i="1" smtClean="0"/>
              <a:t>Trademarks Act</a:t>
            </a:r>
          </a:p>
          <a:p>
            <a:pPr>
              <a:lnSpc>
                <a:spcPct val="80000"/>
              </a:lnSpc>
            </a:pPr>
            <a:endParaRPr lang="en-US" altLang="en-US" sz="3600" i="1"/>
          </a:p>
          <a:p>
            <a:pPr>
              <a:lnSpc>
                <a:spcPct val="80000"/>
              </a:lnSpc>
            </a:pPr>
            <a:r>
              <a:rPr lang="en-US" altLang="en-US" sz="3600" i="1"/>
              <a:t>Copyright </a:t>
            </a:r>
            <a:r>
              <a:rPr lang="en-US" altLang="en-US" sz="3600" i="1" smtClean="0"/>
              <a:t>Act</a:t>
            </a:r>
          </a:p>
          <a:p>
            <a:pPr>
              <a:lnSpc>
                <a:spcPct val="80000"/>
              </a:lnSpc>
            </a:pPr>
            <a:endParaRPr lang="en-US" altLang="en-US" sz="3600" i="1" smtClean="0"/>
          </a:p>
          <a:p>
            <a:pPr>
              <a:lnSpc>
                <a:spcPct val="80000"/>
              </a:lnSpc>
            </a:pPr>
            <a:r>
              <a:rPr lang="en-US" altLang="en-US" sz="3600" smtClean="0"/>
              <a:t>Confidential Information</a:t>
            </a:r>
          </a:p>
          <a:p>
            <a:pPr>
              <a:lnSpc>
                <a:spcPct val="80000"/>
              </a:lnSpc>
            </a:pPr>
            <a:endParaRPr 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83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353" y="2971800"/>
            <a:ext cx="7516079" cy="701731"/>
          </a:xfrm>
        </p:spPr>
        <p:txBody>
          <a:bodyPr>
            <a:normAutofit fontScale="90000"/>
          </a:bodyPr>
          <a:lstStyle/>
          <a:p>
            <a:r>
              <a:rPr lang="en-US" smtClean="0"/>
              <a:t>Commercial Considerations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169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Intellectual Property Considerations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3600"/>
              <a:t>Registration of rights: </a:t>
            </a:r>
          </a:p>
          <a:p>
            <a:endParaRPr lang="en-US" sz="3600"/>
          </a:p>
          <a:p>
            <a:pPr lvl="1"/>
            <a:r>
              <a:rPr lang="en-US" sz="3600"/>
              <a:t>Product protection strategy </a:t>
            </a:r>
            <a:r>
              <a:rPr lang="en-US" sz="3600" smtClean="0"/>
              <a:t>– Patents</a:t>
            </a:r>
          </a:p>
          <a:p>
            <a:pPr lvl="2"/>
            <a:endParaRPr lang="en-US" sz="2800"/>
          </a:p>
          <a:p>
            <a:pPr lvl="1"/>
            <a:r>
              <a:rPr lang="en-US" sz="3600"/>
              <a:t>Brand protection strategy –</a:t>
            </a:r>
            <a:r>
              <a:rPr lang="en-US" sz="3600" smtClean="0"/>
              <a:t> </a:t>
            </a:r>
            <a:r>
              <a:rPr lang="en-US" sz="3600"/>
              <a:t>Trademarks </a:t>
            </a:r>
            <a:endParaRPr lang="en-US" sz="3600" smtClean="0"/>
          </a:p>
          <a:p>
            <a:pPr>
              <a:lnSpc>
                <a:spcPct val="80000"/>
              </a:lnSpc>
            </a:pPr>
            <a:endParaRPr lang="en-US" sz="40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61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CA" smtClean="0"/>
              <a:t>Thank You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25"/>
          </p:nvPr>
        </p:nvSpPr>
        <p:spPr>
          <a:xfrm>
            <a:off x="6953585" y="1858058"/>
            <a:ext cx="4171615" cy="535531"/>
          </a:xfrm>
        </p:spPr>
        <p:txBody>
          <a:bodyPr>
            <a:noAutofit/>
          </a:bodyPr>
          <a:lstStyle/>
          <a:p>
            <a:r>
              <a:rPr lang="en-CA" smtClean="0">
                <a:solidFill>
                  <a:srgbClr val="2DAF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Noren Howg</a:t>
            </a:r>
            <a:endParaRPr lang="en-CA">
              <a:solidFill>
                <a:srgbClr val="2DAF8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Lawyer, Intellectual Property </a:t>
            </a:r>
            <a:endParaRPr lang="en-CA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403.298.3688</a:t>
            </a:r>
            <a:endParaRPr lang="en-CA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3"/>
              </a:rPr>
              <a:t>howgn@bennettjones.com</a:t>
            </a:r>
            <a:r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CA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27"/>
          </p:nvPr>
        </p:nvSpPr>
        <p:spPr>
          <a:xfrm>
            <a:off x="6953585" y="3736800"/>
            <a:ext cx="4933615" cy="535531"/>
          </a:xfrm>
        </p:spPr>
        <p:txBody>
          <a:bodyPr>
            <a:noAutofit/>
          </a:bodyPr>
          <a:lstStyle/>
          <a:p>
            <a:r>
              <a:rPr lang="en-CA" smtClean="0">
                <a:solidFill>
                  <a:srgbClr val="2DAF8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George Reid</a:t>
            </a:r>
            <a:endParaRPr lang="en-CA">
              <a:solidFill>
                <a:srgbClr val="2DAF88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Lawyer, </a:t>
            </a:r>
            <a:r>
              <a:rPr lang="en-CA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Trade &amp; </a:t>
            </a:r>
            <a:r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Investment</a:t>
            </a:r>
            <a:endParaRPr lang="en-CA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416.777.7458</a:t>
            </a:r>
            <a:endParaRPr lang="en-CA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4"/>
              </a:rPr>
              <a:t>reidg@bennettjones.com</a:t>
            </a:r>
            <a:r>
              <a:rPr lang="en-CA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endParaRPr lang="en-CA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5" name="Picture 2" descr="Reid George"/>
          <p:cNvPicPr>
            <a:picLocks noGrp="1" noChangeAspect="1" noChangeArrowheads="1"/>
          </p:cNvPicPr>
          <p:nvPr>
            <p:ph type="pic" sz="quarter" idx="33"/>
          </p:nvPr>
        </p:nvPicPr>
        <p:blipFill>
          <a:blip r:embed="rId5"/>
          <a:srcRect l="6668" r="6668"/>
          <a:stretch>
            <a:fillRect/>
          </a:stretch>
        </p:blipFill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wg Noren"/>
          <p:cNvPicPr>
            <a:picLocks noGrp="1" noChangeAspect="1" noChangeArrowheads="1"/>
          </p:cNvPicPr>
          <p:nvPr>
            <p:ph type="pic" sz="quarter" idx="20"/>
          </p:nvPr>
        </p:nvPicPr>
        <p:blipFill>
          <a:blip r:embed="rId6"/>
          <a:srcRect l="6668" r="6668"/>
          <a:stretch>
            <a:fillRect/>
          </a:stretch>
        </p:blipFill>
        <p:spPr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6423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</a:t>
            </a:r>
            <a:r>
              <a:rPr lang="en-US"/>
              <a:t>and Contractual </a:t>
            </a:r>
            <a:r>
              <a:rPr lang="en-US" smtClean="0"/>
              <a:t>Considerations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AutoNum type="arabicParenR"/>
            </a:pPr>
            <a:r>
              <a:rPr lang="en-US" sz="3200" b="1" smtClean="0"/>
              <a:t>Evaluation </a:t>
            </a:r>
            <a:r>
              <a:rPr lang="en-US" sz="3200" b="1"/>
              <a:t>Stage (i.e</a:t>
            </a:r>
            <a:r>
              <a:rPr lang="en-US" sz="3200" b="1" smtClean="0"/>
              <a:t>., </a:t>
            </a:r>
            <a:r>
              <a:rPr lang="en-US" sz="3200" b="1"/>
              <a:t>where to start</a:t>
            </a:r>
            <a:r>
              <a:rPr lang="en-US" sz="3200" b="1" smtClean="0"/>
              <a:t>?)</a:t>
            </a:r>
          </a:p>
          <a:p>
            <a:pPr lvl="1"/>
            <a:endParaRPr lang="en-US" sz="3200" smtClean="0"/>
          </a:p>
          <a:p>
            <a:pPr lvl="1"/>
            <a:r>
              <a:rPr lang="en-US" sz="3200" smtClean="0"/>
              <a:t>Structuring Considerations</a:t>
            </a:r>
          </a:p>
          <a:p>
            <a:pPr lvl="1"/>
            <a:endParaRPr lang="en-US" sz="3200" smtClean="0"/>
          </a:p>
          <a:p>
            <a:pPr lvl="2"/>
            <a:r>
              <a:rPr lang="en-US" sz="2800" smtClean="0"/>
              <a:t>Is there a need for a local presence?</a:t>
            </a:r>
            <a:endParaRPr lang="en-US" sz="2800"/>
          </a:p>
          <a:p>
            <a:pPr lvl="3"/>
            <a:r>
              <a:rPr lang="en-US" sz="2600" smtClean="0"/>
              <a:t>Foreign entity owned by Canadian parent</a:t>
            </a:r>
          </a:p>
          <a:p>
            <a:pPr lvl="3"/>
            <a:r>
              <a:rPr lang="en-US" sz="2400"/>
              <a:t>Local joint-venture partner</a:t>
            </a:r>
          </a:p>
          <a:p>
            <a:pPr lvl="3"/>
            <a:r>
              <a:rPr lang="en-US" sz="2600" smtClean="0"/>
              <a:t>Local distributor (exclusive or non-exclusive)</a:t>
            </a:r>
          </a:p>
          <a:p>
            <a:pPr lvl="3"/>
            <a:endParaRPr lang="en-US" sz="2600" smtClean="0"/>
          </a:p>
          <a:p>
            <a:pPr lvl="2"/>
            <a:r>
              <a:rPr lang="en-US" sz="2800" smtClean="0"/>
              <a:t>If not, then …</a:t>
            </a:r>
          </a:p>
          <a:p>
            <a:pPr lvl="3"/>
            <a:r>
              <a:rPr lang="en-US" sz="2600" smtClean="0"/>
              <a:t>Direct sales/Exports </a:t>
            </a:r>
          </a:p>
          <a:p>
            <a:pPr lvl="1"/>
            <a:endParaRPr lang="en-US" sz="3200"/>
          </a:p>
          <a:p>
            <a:pPr lvl="1"/>
            <a:endParaRPr lang="en-US" sz="3200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10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</a:t>
            </a:r>
            <a:r>
              <a:rPr lang="en-US"/>
              <a:t>and Contractual </a:t>
            </a:r>
            <a:r>
              <a:rPr lang="en-US" smtClean="0"/>
              <a:t>Considerations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4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smtClean="0"/>
              <a:t>Do your due diligence!</a:t>
            </a:r>
          </a:p>
          <a:p>
            <a:pPr lvl="1"/>
            <a:endParaRPr lang="en-US" sz="3200" smtClean="0"/>
          </a:p>
          <a:p>
            <a:pPr lvl="1"/>
            <a:r>
              <a:rPr lang="en-US" sz="3200" smtClean="0"/>
              <a:t>Credit-worthiness</a:t>
            </a:r>
          </a:p>
          <a:p>
            <a:pPr lvl="2"/>
            <a:r>
              <a:rPr lang="en-US" sz="2800" smtClean="0"/>
              <a:t>How are you getting paid (wire, Letter of credit, payment terms, etc.)?</a:t>
            </a:r>
          </a:p>
          <a:p>
            <a:pPr lvl="1"/>
            <a:endParaRPr lang="en-US" sz="3200"/>
          </a:p>
          <a:p>
            <a:pPr lvl="1"/>
            <a:r>
              <a:rPr lang="en-US" sz="3200" smtClean="0"/>
              <a:t>Anti-corruption and economic sanctions risk</a:t>
            </a:r>
          </a:p>
          <a:p>
            <a:pPr lvl="2"/>
            <a:r>
              <a:rPr lang="en-US" sz="2800" smtClean="0"/>
              <a:t>Are you selling to a foreign government or an entity that receives public funding?</a:t>
            </a:r>
          </a:p>
          <a:p>
            <a:pPr lvl="2"/>
            <a:endParaRPr lang="en-US" sz="2600" smtClean="0"/>
          </a:p>
          <a:p>
            <a:pPr lvl="1"/>
            <a:endParaRPr lang="en-US" sz="3200"/>
          </a:p>
          <a:p>
            <a:pPr lvl="1"/>
            <a:endParaRPr lang="en-US" sz="3200" smtClean="0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97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</a:t>
            </a:r>
            <a:r>
              <a:rPr lang="en-US"/>
              <a:t>and Contractual Considerations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5</a:t>
            </a:fld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200" b="1"/>
              <a:t>2) </a:t>
            </a:r>
            <a:r>
              <a:rPr lang="en-US" sz="3200" b="1" smtClean="0"/>
              <a:t>Agreement Stage</a:t>
            </a:r>
          </a:p>
          <a:p>
            <a:pPr marL="0" indent="0">
              <a:buNone/>
            </a:pPr>
            <a:endParaRPr lang="en-US" sz="3200" b="1"/>
          </a:p>
          <a:p>
            <a:pPr lvl="1"/>
            <a:r>
              <a:rPr lang="en-US" sz="3200" smtClean="0"/>
              <a:t>Written Agreement </a:t>
            </a:r>
          </a:p>
          <a:p>
            <a:pPr lvl="1"/>
            <a:endParaRPr lang="en-US" sz="3200" smtClean="0"/>
          </a:p>
          <a:p>
            <a:pPr lvl="2"/>
            <a:r>
              <a:rPr lang="en-US" sz="2800" smtClean="0"/>
              <a:t>Informal written agreement (</a:t>
            </a:r>
            <a:r>
              <a:rPr lang="en-US" sz="2800" i="1" smtClean="0"/>
              <a:t>e.g. </a:t>
            </a:r>
            <a:r>
              <a:rPr lang="en-US" sz="2800" smtClean="0"/>
              <a:t>Term Sheet)</a:t>
            </a:r>
          </a:p>
          <a:p>
            <a:pPr lvl="2"/>
            <a:endParaRPr lang="en-US" sz="2800"/>
          </a:p>
          <a:p>
            <a:pPr lvl="2"/>
            <a:r>
              <a:rPr lang="en-US" sz="2800" smtClean="0"/>
              <a:t>Formal written Agreement (</a:t>
            </a:r>
            <a:r>
              <a:rPr lang="en-US" sz="2800" i="1" smtClean="0"/>
              <a:t>e.g. </a:t>
            </a:r>
            <a:r>
              <a:rPr lang="en-US" sz="2800" smtClean="0"/>
              <a:t>Supply </a:t>
            </a:r>
            <a:r>
              <a:rPr lang="en-US" sz="2800"/>
              <a:t>Agreements, Distribution Agreements, Service </a:t>
            </a:r>
            <a:r>
              <a:rPr lang="en-US" sz="2800" smtClean="0"/>
              <a:t>Agreements, Purchase Orders and License Agreements)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83814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Commercial </a:t>
            </a:r>
            <a:r>
              <a:rPr lang="en-US"/>
              <a:t>and Contractual Considerations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6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/>
              <a:t>3) Select Key </a:t>
            </a:r>
            <a:r>
              <a:rPr lang="en-US" sz="2800" b="1" smtClean="0"/>
              <a:t>Terms</a:t>
            </a:r>
          </a:p>
          <a:p>
            <a:pPr marL="0" indent="0">
              <a:buNone/>
            </a:pPr>
            <a:endParaRPr lang="en-US" sz="2800" b="1"/>
          </a:p>
          <a:p>
            <a:pPr lvl="1"/>
            <a:r>
              <a:rPr lang="en-US" sz="2800" smtClean="0"/>
              <a:t>Boilerplate Agreements </a:t>
            </a:r>
            <a:endParaRPr lang="en-US" sz="2800"/>
          </a:p>
          <a:p>
            <a:pPr lvl="1"/>
            <a:r>
              <a:rPr lang="en-US" sz="2800" smtClean="0"/>
              <a:t>Governing Law</a:t>
            </a:r>
          </a:p>
          <a:p>
            <a:pPr lvl="1"/>
            <a:r>
              <a:rPr lang="en-US" sz="2800" smtClean="0"/>
              <a:t>Incoterms</a:t>
            </a:r>
          </a:p>
          <a:p>
            <a:pPr lvl="1"/>
            <a:r>
              <a:rPr lang="en-US" sz="2800" smtClean="0"/>
              <a:t>Dispute Resolution (Arbitration)</a:t>
            </a:r>
            <a:endParaRPr lang="en-US" sz="2800"/>
          </a:p>
          <a:p>
            <a:pPr lvl="1"/>
            <a:r>
              <a:rPr lang="en-US" sz="2800"/>
              <a:t>“Local Law” Risks </a:t>
            </a:r>
          </a:p>
          <a:p>
            <a:pPr lvl="1"/>
            <a:r>
              <a:rPr lang="en-US" sz="2800"/>
              <a:t>Insurance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83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8353" y="2971800"/>
            <a:ext cx="8656847" cy="701731"/>
          </a:xfrm>
        </p:spPr>
        <p:txBody>
          <a:bodyPr>
            <a:normAutofit fontScale="90000"/>
          </a:bodyPr>
          <a:lstStyle/>
          <a:p>
            <a:r>
              <a:rPr lang="en-US" smtClean="0"/>
              <a:t>Customs &amp; Trade Considerations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84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Exporting goods/services – what you need to know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8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The international framework for import/export rules</a:t>
            </a:r>
          </a:p>
          <a:p>
            <a:endParaRPr lang="en-US" smtClean="0"/>
          </a:p>
          <a:p>
            <a:r>
              <a:rPr lang="en-US" smtClean="0"/>
              <a:t>Getting your product out of the country and into another country</a:t>
            </a:r>
          </a:p>
          <a:p>
            <a:pPr lvl="1"/>
            <a:endParaRPr lang="en-US"/>
          </a:p>
          <a:p>
            <a:r>
              <a:rPr lang="en-US" smtClean="0"/>
              <a:t>Be aware of export sanctions, export controls and anti-corruption risks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78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International framework for import/export rules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E22A6E6-357A-204A-8141-87424A8157F6}" type="slidenum">
              <a:rPr lang="en-US" smtClean="0"/>
              <a:t>9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5488" y="1524000"/>
            <a:ext cx="11237136" cy="442527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CA" b="1" u="sng" smtClean="0"/>
              <a:t>Customs Duties on imported goods</a:t>
            </a:r>
          </a:p>
          <a:p>
            <a:pPr>
              <a:lnSpc>
                <a:spcPct val="120000"/>
              </a:lnSpc>
            </a:pPr>
            <a:r>
              <a:rPr lang="en-CA" smtClean="0"/>
              <a:t>Determined by the </a:t>
            </a:r>
            <a:r>
              <a:rPr lang="en-CA" b="1" smtClean="0"/>
              <a:t>tariff classification</a:t>
            </a:r>
            <a:r>
              <a:rPr lang="en-CA" smtClean="0"/>
              <a:t>, </a:t>
            </a:r>
            <a:r>
              <a:rPr lang="en-CA" b="1" smtClean="0"/>
              <a:t>value </a:t>
            </a:r>
            <a:r>
              <a:rPr lang="en-CA" smtClean="0"/>
              <a:t>and </a:t>
            </a:r>
            <a:r>
              <a:rPr lang="en-CA" b="1" smtClean="0"/>
              <a:t>origin </a:t>
            </a:r>
            <a:r>
              <a:rPr lang="en-CA" smtClean="0"/>
              <a:t>of the goods</a:t>
            </a:r>
          </a:p>
          <a:p>
            <a:pPr>
              <a:lnSpc>
                <a:spcPct val="120000"/>
              </a:lnSpc>
            </a:pPr>
            <a:endParaRPr lang="en-CA" b="1" smtClean="0"/>
          </a:p>
          <a:p>
            <a:pPr>
              <a:lnSpc>
                <a:spcPct val="120000"/>
              </a:lnSpc>
            </a:pPr>
            <a:r>
              <a:rPr lang="en-CA" b="1" smtClean="0"/>
              <a:t>Tariff Classification</a:t>
            </a:r>
            <a:r>
              <a:rPr lang="en-CA" smtClean="0"/>
              <a:t>: Harmonized to 6-digits for all World Customs Organization members. </a:t>
            </a:r>
          </a:p>
          <a:p>
            <a:pPr lvl="1">
              <a:lnSpc>
                <a:spcPct val="120000"/>
              </a:lnSpc>
            </a:pPr>
            <a:r>
              <a:rPr lang="en-CA" smtClean="0"/>
              <a:t>Canadian Customs Tariff: </a:t>
            </a:r>
            <a:r>
              <a:rPr lang="en-CA" smtClean="0">
                <a:hlinkClick r:id="rId3"/>
              </a:rPr>
              <a:t>https</a:t>
            </a:r>
            <a:r>
              <a:rPr lang="en-CA">
                <a:hlinkClick r:id="rId3"/>
              </a:rPr>
              <a:t>://</a:t>
            </a:r>
            <a:r>
              <a:rPr lang="en-CA" smtClean="0">
                <a:hlinkClick r:id="rId3"/>
              </a:rPr>
              <a:t>www.cbsa-asfc.gc.ca/trade-commerce/tariff-tarif/2018/menu-eng.html</a:t>
            </a:r>
            <a:r>
              <a:rPr lang="en-CA" smtClean="0"/>
              <a:t> </a:t>
            </a:r>
          </a:p>
          <a:p>
            <a:pPr>
              <a:lnSpc>
                <a:spcPct val="120000"/>
              </a:lnSpc>
            </a:pPr>
            <a:r>
              <a:rPr lang="en-CA" b="1" smtClean="0"/>
              <a:t>Value </a:t>
            </a:r>
            <a:r>
              <a:rPr lang="en-CA" smtClean="0"/>
              <a:t>– usually the price paid or payable for the goods</a:t>
            </a:r>
          </a:p>
          <a:p>
            <a:pPr>
              <a:lnSpc>
                <a:spcPct val="120000"/>
              </a:lnSpc>
            </a:pPr>
            <a:r>
              <a:rPr lang="en-CA" b="1" smtClean="0"/>
              <a:t>Origin </a:t>
            </a:r>
            <a:r>
              <a:rPr lang="en-CA" smtClean="0"/>
              <a:t>– determined by reference to specific rules. </a:t>
            </a:r>
          </a:p>
          <a:p>
            <a:pPr lvl="1">
              <a:lnSpc>
                <a:spcPct val="120000"/>
              </a:lnSpc>
            </a:pPr>
            <a:r>
              <a:rPr lang="en-CA" smtClean="0"/>
              <a:t>If claiming the basic Most Favoured Nation, not complicated. </a:t>
            </a:r>
          </a:p>
          <a:p>
            <a:pPr lvl="1">
              <a:lnSpc>
                <a:spcPct val="120000"/>
              </a:lnSpc>
            </a:pPr>
            <a:r>
              <a:rPr lang="en-CA" smtClean="0"/>
              <a:t>If claiming duty-free or reduced duties based on a free trade agreement, can be complicated.</a:t>
            </a:r>
          </a:p>
          <a:p>
            <a:pPr marL="0" indent="0">
              <a:lnSpc>
                <a:spcPct val="120000"/>
              </a:lnSpc>
              <a:buNone/>
            </a:pPr>
            <a:endParaRPr lang="en-CA" b="1" u="sng" smtClean="0"/>
          </a:p>
        </p:txBody>
      </p:sp>
    </p:spTree>
    <p:extLst>
      <p:ext uri="{BB962C8B-B14F-4D97-AF65-F5344CB8AC3E}">
        <p14:creationId xmlns:p14="http://schemas.microsoft.com/office/powerpoint/2010/main" val="259296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Bennett Jones 2017">
      <a:dk1>
        <a:srgbClr val="000000"/>
      </a:dk1>
      <a:lt1>
        <a:srgbClr val="FFFFFF"/>
      </a:lt1>
      <a:dk2>
        <a:srgbClr val="1D2529"/>
      </a:dk2>
      <a:lt2>
        <a:srgbClr val="EAEAEA"/>
      </a:lt2>
      <a:accent1>
        <a:srgbClr val="2DAF88"/>
      </a:accent1>
      <a:accent2>
        <a:srgbClr val="99BE3C"/>
      </a:accent2>
      <a:accent3>
        <a:srgbClr val="D17C2C"/>
      </a:accent3>
      <a:accent4>
        <a:srgbClr val="0076BB"/>
      </a:accent4>
      <a:accent5>
        <a:srgbClr val="D7DF23"/>
      </a:accent5>
      <a:accent6>
        <a:srgbClr val="00998D"/>
      </a:accent6>
      <a:hlink>
        <a:srgbClr val="00998D"/>
      </a:hlink>
      <a:folHlink>
        <a:srgbClr val="25414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Yu Gothic Light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DengXian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Yu Gothic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DengXian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Yu Gothic Light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DengXian Light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Yu Gothic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DengXian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Uigh" typeface="Microsoft Uighur"/>
        <a:font script="Beng" typeface="Vrinda"/>
        <a:font script="Thai" typeface="Angsan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Times New Roman"/>
        <a:font script="Arab" typeface="Times New Roman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MoolBoran"/>
        <a:font script="Taml" typeface="Latha"/>
        <a:font script="Hebr" typeface="Times New Roman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ajorFont>
      <a:minorFont>
        <a:latin typeface="Calibri" panose="020F0502020204030204"/>
        <a:ea typeface=""/>
        <a:cs typeface=""/>
        <a:font script="Uigh" typeface="Microsoft Uighur"/>
        <a:font script="Beng" typeface="Vrinda"/>
        <a:font script="Thai" typeface="Cordia New"/>
        <a:font script="Mlym" typeface="Kartika"/>
        <a:font script="Yiii" typeface="Microsoft Yi Baiti"/>
        <a:font script="Cher" typeface="Plantagenet Cherokee"/>
        <a:font script="Orya" typeface="Kalinga"/>
        <a:font script="Geor" typeface="Sylfaen"/>
        <a:font script="Gujr" typeface="Shruti"/>
        <a:font script="Viet" typeface="Arial"/>
        <a:font script="Arab" typeface="Arial"/>
        <a:font script="Hant" typeface="新細明體"/>
        <a:font script="Telu" typeface="Gautami"/>
        <a:font script="Ethi" typeface="Nyala"/>
        <a:font script="Jpan" typeface="ＭＳ Ｐゴシック"/>
        <a:font script="Sinh" typeface="Iskoola Pota"/>
        <a:font script="Deva" typeface="Mangal"/>
        <a:font script="Knda" typeface="Tunga"/>
        <a:font script="Tibt" typeface="Microsoft Himalaya"/>
        <a:font script="Khmr" typeface="DaunPenh"/>
        <a:font script="Taml" typeface="Latha"/>
        <a:font script="Hebr" typeface="Arial"/>
        <a:font script="Laoo" typeface="DokChampa"/>
        <a:font script="Mong" typeface="Mongolian Baiti"/>
        <a:font script="Hans" typeface="宋体"/>
        <a:font script="Guru" typeface="Raavi"/>
        <a:font script="Thaa" typeface="MV Boli"/>
        <a:font script="Cans" typeface="Euphemia"/>
        <a:font script="Hang" typeface="맑은 고딕"/>
        <a:font script="Syrc" typeface="Estrangelo Edess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BJ Template</Template>
  <TotalTime>3</TotalTime>
  <Words>1027</Words>
  <Application>Microsoft Office PowerPoint</Application>
  <PresentationFormat>Widescreen</PresentationFormat>
  <Paragraphs>206</Paragraphs>
  <Slides>21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Verdana</vt:lpstr>
      <vt:lpstr>Custom Design</vt:lpstr>
      <vt:lpstr>Exporting from Canada: Legal Considerations</vt:lpstr>
      <vt:lpstr>Commercial Considerations</vt:lpstr>
      <vt:lpstr>Commercial and Contractual Considerations</vt:lpstr>
      <vt:lpstr>Commercial and Contractual Considerations</vt:lpstr>
      <vt:lpstr>Commercial and Contractual Considerations</vt:lpstr>
      <vt:lpstr>Commercial and Contractual Considerations</vt:lpstr>
      <vt:lpstr>Customs &amp; Trade Considerations</vt:lpstr>
      <vt:lpstr>Exporting goods/services – what you need to know</vt:lpstr>
      <vt:lpstr>International framework for import/export rules</vt:lpstr>
      <vt:lpstr>International framework for import/export rules</vt:lpstr>
      <vt:lpstr>What Are FTAs?</vt:lpstr>
      <vt:lpstr>International framework for import/export rules</vt:lpstr>
      <vt:lpstr>Getting your product our of the country</vt:lpstr>
      <vt:lpstr>Getting your product into another country</vt:lpstr>
      <vt:lpstr>Special considerations: Economic Sanctions</vt:lpstr>
      <vt:lpstr>Special Considerations: Corruption &amp; Bribery</vt:lpstr>
      <vt:lpstr>Special Considerations: Export Controls</vt:lpstr>
      <vt:lpstr>PowerPoint Presentation</vt:lpstr>
      <vt:lpstr>Bundle of rights  </vt:lpstr>
      <vt:lpstr>Intellectual Property Considerations 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Exporting from Canada: Legal Considerations</dc:title>
  <dc:subject/>
  <dc:creator>Karyn Highet</dc:creator>
  <cp:keywords/>
  <dc:description/>
  <cp:lastModifiedBy>Karyn Highet</cp:lastModifiedBy>
  <cp:revision>2</cp:revision>
  <cp:lastPrinted>2019-09-09T19:58:16Z</cp:lastPrinted>
  <dcterms:created xsi:type="dcterms:W3CDTF">2019-09-09T19:58:16Z</dcterms:created>
  <dcterms:modified xsi:type="dcterms:W3CDTF">2019-09-10T20:32:01Z</dcterms:modified>
  <cp:category/>
</cp:coreProperties>
</file>